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gif" ContentType="image/gif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4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2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3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theme/theme3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3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488" r:id="rId2"/>
    <p:sldId id="470" r:id="rId3"/>
    <p:sldId id="471" r:id="rId4"/>
    <p:sldId id="472" r:id="rId5"/>
    <p:sldId id="464" r:id="rId6"/>
    <p:sldId id="501" r:id="rId7"/>
    <p:sldId id="499" r:id="rId8"/>
    <p:sldId id="502" r:id="rId9"/>
    <p:sldId id="503" r:id="rId10"/>
    <p:sldId id="474" r:id="rId11"/>
    <p:sldId id="476" r:id="rId12"/>
    <p:sldId id="475" r:id="rId13"/>
    <p:sldId id="504" r:id="rId14"/>
    <p:sldId id="479" r:id="rId15"/>
    <p:sldId id="480" r:id="rId16"/>
    <p:sldId id="505" r:id="rId17"/>
    <p:sldId id="496" r:id="rId18"/>
    <p:sldId id="463" r:id="rId19"/>
    <p:sldId id="506" r:id="rId20"/>
    <p:sldId id="507" r:id="rId21"/>
    <p:sldId id="388" r:id="rId22"/>
    <p:sldId id="483" r:id="rId23"/>
    <p:sldId id="495" r:id="rId24"/>
    <p:sldId id="484" r:id="rId25"/>
    <p:sldId id="469" r:id="rId26"/>
    <p:sldId id="493" r:id="rId27"/>
    <p:sldId id="492" r:id="rId28"/>
    <p:sldId id="508" r:id="rId29"/>
    <p:sldId id="509" r:id="rId30"/>
    <p:sldId id="520" r:id="rId31"/>
    <p:sldId id="513" r:id="rId32"/>
    <p:sldId id="497" r:id="rId33"/>
    <p:sldId id="517" r:id="rId34"/>
    <p:sldId id="516" r:id="rId35"/>
    <p:sldId id="511" r:id="rId36"/>
    <p:sldId id="512" r:id="rId37"/>
    <p:sldId id="521" r:id="rId38"/>
    <p:sldId id="522" r:id="rId39"/>
    <p:sldId id="478" r:id="rId40"/>
    <p:sldId id="299" r:id="rId4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3399"/>
    <a:srgbClr val="0033CC"/>
    <a:srgbClr val="33CC33"/>
    <a:srgbClr val="000099"/>
    <a:srgbClr val="FFCCCC"/>
    <a:srgbClr val="CC99FF"/>
    <a:srgbClr val="99CCFF"/>
    <a:srgbClr val="009999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597" autoAdjust="0"/>
    <p:restoredTop sz="94676" autoAdjust="0"/>
  </p:normalViewPr>
  <p:slideViewPr>
    <p:cSldViewPr snapToGrid="0" snapToObjects="1">
      <p:cViewPr>
        <p:scale>
          <a:sx n="70" d="100"/>
          <a:sy n="70" d="100"/>
        </p:scale>
        <p:origin x="-2718" y="-8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customXml" Target="../customXml/item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18CE59-999C-4591-99CC-671B83DF88E4}" type="doc">
      <dgm:prSet loTypeId="urn:microsoft.com/office/officeart/2005/8/layout/pyramid3" loCatId="pyramid" qsTypeId="urn:microsoft.com/office/officeart/2005/8/quickstyle/simple1" qsCatId="simple" csTypeId="urn:microsoft.com/office/officeart/2005/8/colors/colorful5" csCatId="colorful" phldr="1"/>
      <dgm:spPr/>
    </dgm:pt>
    <dgm:pt modelId="{10180C1C-6587-4D10-8DCF-F8CBF2BB47FF}">
      <dgm:prSet phldrT="[Text]" custT="1"/>
      <dgm:spPr/>
      <dgm:t>
        <a:bodyPr/>
        <a:lstStyle/>
        <a:p>
          <a:r>
            <a:rPr lang="en-ZA" sz="4000" b="1" dirty="0" smtClean="0"/>
            <a:t>National</a:t>
          </a:r>
          <a:endParaRPr lang="en-ZA" sz="4000" b="1" dirty="0"/>
        </a:p>
      </dgm:t>
    </dgm:pt>
    <dgm:pt modelId="{C4DB8963-1F4B-4813-B253-95AFBE378291}" type="parTrans" cxnId="{615D36C6-4C53-48A1-828E-D4000EAF5745}">
      <dgm:prSet/>
      <dgm:spPr/>
      <dgm:t>
        <a:bodyPr/>
        <a:lstStyle/>
        <a:p>
          <a:endParaRPr lang="en-ZA"/>
        </a:p>
      </dgm:t>
    </dgm:pt>
    <dgm:pt modelId="{EE1504D3-EBC0-4259-8783-E0A18C95CE81}" type="sibTrans" cxnId="{615D36C6-4C53-48A1-828E-D4000EAF5745}">
      <dgm:prSet/>
      <dgm:spPr/>
      <dgm:t>
        <a:bodyPr/>
        <a:lstStyle/>
        <a:p>
          <a:endParaRPr lang="en-ZA"/>
        </a:p>
      </dgm:t>
    </dgm:pt>
    <dgm:pt modelId="{705F85AA-D7CF-434B-AE42-A6F6DCBB3B1A}">
      <dgm:prSet phldrT="[Text]" custT="1"/>
      <dgm:spPr/>
      <dgm:t>
        <a:bodyPr/>
        <a:lstStyle/>
        <a:p>
          <a:r>
            <a:rPr lang="en-ZA" sz="3600" b="1" dirty="0" smtClean="0"/>
            <a:t>Provincial</a:t>
          </a:r>
          <a:endParaRPr lang="en-ZA" sz="3600" b="1" dirty="0"/>
        </a:p>
      </dgm:t>
    </dgm:pt>
    <dgm:pt modelId="{5FBFAC6A-4D8F-4DA6-A434-E488DE6585A2}" type="parTrans" cxnId="{AACE6F93-6157-444C-980B-3CA7C7AAA4B8}">
      <dgm:prSet/>
      <dgm:spPr/>
      <dgm:t>
        <a:bodyPr/>
        <a:lstStyle/>
        <a:p>
          <a:endParaRPr lang="en-ZA"/>
        </a:p>
      </dgm:t>
    </dgm:pt>
    <dgm:pt modelId="{AB311F2B-F7F0-43E2-861B-3018B21F42E0}" type="sibTrans" cxnId="{AACE6F93-6157-444C-980B-3CA7C7AAA4B8}">
      <dgm:prSet/>
      <dgm:spPr/>
      <dgm:t>
        <a:bodyPr/>
        <a:lstStyle/>
        <a:p>
          <a:endParaRPr lang="en-ZA"/>
        </a:p>
      </dgm:t>
    </dgm:pt>
    <dgm:pt modelId="{1D8D3300-A5EE-404E-85C8-BA51D6AB2EC0}">
      <dgm:prSet phldrT="[Text]" custT="1"/>
      <dgm:spPr/>
      <dgm:t>
        <a:bodyPr/>
        <a:lstStyle/>
        <a:p>
          <a:r>
            <a:rPr lang="en-ZA" sz="2800" b="1" dirty="0" smtClean="0"/>
            <a:t>Local</a:t>
          </a:r>
        </a:p>
        <a:p>
          <a:r>
            <a:rPr lang="en-ZA" sz="2800" b="1" dirty="0" smtClean="0"/>
            <a:t>Site</a:t>
          </a:r>
          <a:endParaRPr lang="en-ZA" sz="2800" b="1" dirty="0"/>
        </a:p>
      </dgm:t>
    </dgm:pt>
    <dgm:pt modelId="{BB71C4F5-21B6-41E0-93D7-3B14D1A1781B}" type="parTrans" cxnId="{9FDE8909-3009-4321-8BA0-CFCA39C63472}">
      <dgm:prSet/>
      <dgm:spPr/>
      <dgm:t>
        <a:bodyPr/>
        <a:lstStyle/>
        <a:p>
          <a:endParaRPr lang="en-ZA"/>
        </a:p>
      </dgm:t>
    </dgm:pt>
    <dgm:pt modelId="{37869989-B667-47EE-B88A-49B84054BF6A}" type="sibTrans" cxnId="{9FDE8909-3009-4321-8BA0-CFCA39C63472}">
      <dgm:prSet/>
      <dgm:spPr/>
      <dgm:t>
        <a:bodyPr/>
        <a:lstStyle/>
        <a:p>
          <a:endParaRPr lang="en-ZA"/>
        </a:p>
      </dgm:t>
    </dgm:pt>
    <dgm:pt modelId="{637B4118-E910-4C67-9D71-69D462202C1C}" type="pres">
      <dgm:prSet presAssocID="{B818CE59-999C-4591-99CC-671B83DF88E4}" presName="Name0" presStyleCnt="0">
        <dgm:presLayoutVars>
          <dgm:dir/>
          <dgm:animLvl val="lvl"/>
          <dgm:resizeHandles val="exact"/>
        </dgm:presLayoutVars>
      </dgm:prSet>
      <dgm:spPr/>
    </dgm:pt>
    <dgm:pt modelId="{A7855BDC-B15E-458E-B051-38081DA7AF55}" type="pres">
      <dgm:prSet presAssocID="{10180C1C-6587-4D10-8DCF-F8CBF2BB47FF}" presName="Name8" presStyleCnt="0"/>
      <dgm:spPr/>
    </dgm:pt>
    <dgm:pt modelId="{C58C7274-2327-49C6-B832-6023F9A6C630}" type="pres">
      <dgm:prSet presAssocID="{10180C1C-6587-4D10-8DCF-F8CBF2BB47FF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9FC420D-1018-4C1D-87AC-1CF349C5281E}" type="pres">
      <dgm:prSet presAssocID="{10180C1C-6587-4D10-8DCF-F8CBF2BB47F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5364A0E-6511-493D-8C1E-F93F18A8CFAC}" type="pres">
      <dgm:prSet presAssocID="{705F85AA-D7CF-434B-AE42-A6F6DCBB3B1A}" presName="Name8" presStyleCnt="0"/>
      <dgm:spPr/>
    </dgm:pt>
    <dgm:pt modelId="{3D4008AA-B8EE-4AF9-A0A3-A744328483AE}" type="pres">
      <dgm:prSet presAssocID="{705F85AA-D7CF-434B-AE42-A6F6DCBB3B1A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200039D-39B4-4FF7-8FD3-43F694126ADA}" type="pres">
      <dgm:prSet presAssocID="{705F85AA-D7CF-434B-AE42-A6F6DCBB3B1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F613934-1A23-4F77-82F5-DA8DF8772CCE}" type="pres">
      <dgm:prSet presAssocID="{1D8D3300-A5EE-404E-85C8-BA51D6AB2EC0}" presName="Name8" presStyleCnt="0"/>
      <dgm:spPr/>
    </dgm:pt>
    <dgm:pt modelId="{7F259904-715E-41CD-BEE5-A81088A6FEDE}" type="pres">
      <dgm:prSet presAssocID="{1D8D3300-A5EE-404E-85C8-BA51D6AB2EC0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A4BE875-6C1E-43C7-B940-CD82BAFB0E10}" type="pres">
      <dgm:prSet presAssocID="{1D8D3300-A5EE-404E-85C8-BA51D6AB2EC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4C309CAE-EC3A-445A-BF97-1EE0177A9FB3}" type="presOf" srcId="{705F85AA-D7CF-434B-AE42-A6F6DCBB3B1A}" destId="{4200039D-39B4-4FF7-8FD3-43F694126ADA}" srcOrd="1" destOrd="0" presId="urn:microsoft.com/office/officeart/2005/8/layout/pyramid3"/>
    <dgm:cxn modelId="{62A5DAE8-FC69-455D-A20D-002AFBB7DAD5}" type="presOf" srcId="{10180C1C-6587-4D10-8DCF-F8CBF2BB47FF}" destId="{49FC420D-1018-4C1D-87AC-1CF349C5281E}" srcOrd="1" destOrd="0" presId="urn:microsoft.com/office/officeart/2005/8/layout/pyramid3"/>
    <dgm:cxn modelId="{85DE956D-5852-49D0-AAA2-EA70E8AA1176}" type="presOf" srcId="{705F85AA-D7CF-434B-AE42-A6F6DCBB3B1A}" destId="{3D4008AA-B8EE-4AF9-A0A3-A744328483AE}" srcOrd="0" destOrd="0" presId="urn:microsoft.com/office/officeart/2005/8/layout/pyramid3"/>
    <dgm:cxn modelId="{2D4EA76D-05C6-4961-898D-1BAC63190C01}" type="presOf" srcId="{1D8D3300-A5EE-404E-85C8-BA51D6AB2EC0}" destId="{7F259904-715E-41CD-BEE5-A81088A6FEDE}" srcOrd="0" destOrd="0" presId="urn:microsoft.com/office/officeart/2005/8/layout/pyramid3"/>
    <dgm:cxn modelId="{58719B20-40A5-4231-A3A3-F4A9A505E3DF}" type="presOf" srcId="{10180C1C-6587-4D10-8DCF-F8CBF2BB47FF}" destId="{C58C7274-2327-49C6-B832-6023F9A6C630}" srcOrd="0" destOrd="0" presId="urn:microsoft.com/office/officeart/2005/8/layout/pyramid3"/>
    <dgm:cxn modelId="{615D36C6-4C53-48A1-828E-D4000EAF5745}" srcId="{B818CE59-999C-4591-99CC-671B83DF88E4}" destId="{10180C1C-6587-4D10-8DCF-F8CBF2BB47FF}" srcOrd="0" destOrd="0" parTransId="{C4DB8963-1F4B-4813-B253-95AFBE378291}" sibTransId="{EE1504D3-EBC0-4259-8783-E0A18C95CE81}"/>
    <dgm:cxn modelId="{AACE6F93-6157-444C-980B-3CA7C7AAA4B8}" srcId="{B818CE59-999C-4591-99CC-671B83DF88E4}" destId="{705F85AA-D7CF-434B-AE42-A6F6DCBB3B1A}" srcOrd="1" destOrd="0" parTransId="{5FBFAC6A-4D8F-4DA6-A434-E488DE6585A2}" sibTransId="{AB311F2B-F7F0-43E2-861B-3018B21F42E0}"/>
    <dgm:cxn modelId="{63D687F1-17C2-4936-AD40-10DF701EDD24}" type="presOf" srcId="{B818CE59-999C-4591-99CC-671B83DF88E4}" destId="{637B4118-E910-4C67-9D71-69D462202C1C}" srcOrd="0" destOrd="0" presId="urn:microsoft.com/office/officeart/2005/8/layout/pyramid3"/>
    <dgm:cxn modelId="{9C4DEDA3-0ECA-48BE-A424-8F594A9EAD91}" type="presOf" srcId="{1D8D3300-A5EE-404E-85C8-BA51D6AB2EC0}" destId="{FA4BE875-6C1E-43C7-B940-CD82BAFB0E10}" srcOrd="1" destOrd="0" presId="urn:microsoft.com/office/officeart/2005/8/layout/pyramid3"/>
    <dgm:cxn modelId="{9FDE8909-3009-4321-8BA0-CFCA39C63472}" srcId="{B818CE59-999C-4591-99CC-671B83DF88E4}" destId="{1D8D3300-A5EE-404E-85C8-BA51D6AB2EC0}" srcOrd="2" destOrd="0" parTransId="{BB71C4F5-21B6-41E0-93D7-3B14D1A1781B}" sibTransId="{37869989-B667-47EE-B88A-49B84054BF6A}"/>
    <dgm:cxn modelId="{CBBE891D-1B09-428A-87FD-83C308A2BB9C}" type="presParOf" srcId="{637B4118-E910-4C67-9D71-69D462202C1C}" destId="{A7855BDC-B15E-458E-B051-38081DA7AF55}" srcOrd="0" destOrd="0" presId="urn:microsoft.com/office/officeart/2005/8/layout/pyramid3"/>
    <dgm:cxn modelId="{AE9CB69F-0AF2-4FC7-94EC-D01664942883}" type="presParOf" srcId="{A7855BDC-B15E-458E-B051-38081DA7AF55}" destId="{C58C7274-2327-49C6-B832-6023F9A6C630}" srcOrd="0" destOrd="0" presId="urn:microsoft.com/office/officeart/2005/8/layout/pyramid3"/>
    <dgm:cxn modelId="{48E92105-469E-4EC9-8BA7-F89DDC580DD2}" type="presParOf" srcId="{A7855BDC-B15E-458E-B051-38081DA7AF55}" destId="{49FC420D-1018-4C1D-87AC-1CF349C5281E}" srcOrd="1" destOrd="0" presId="urn:microsoft.com/office/officeart/2005/8/layout/pyramid3"/>
    <dgm:cxn modelId="{8F0E2415-FCFD-4687-9A7A-A43A4110FD6E}" type="presParOf" srcId="{637B4118-E910-4C67-9D71-69D462202C1C}" destId="{25364A0E-6511-493D-8C1E-F93F18A8CFAC}" srcOrd="1" destOrd="0" presId="urn:microsoft.com/office/officeart/2005/8/layout/pyramid3"/>
    <dgm:cxn modelId="{E714AD15-603C-4768-B082-541424D36ABD}" type="presParOf" srcId="{25364A0E-6511-493D-8C1E-F93F18A8CFAC}" destId="{3D4008AA-B8EE-4AF9-A0A3-A744328483AE}" srcOrd="0" destOrd="0" presId="urn:microsoft.com/office/officeart/2005/8/layout/pyramid3"/>
    <dgm:cxn modelId="{6A8BEFC8-3DCE-45CF-8B6F-A909394ACA1E}" type="presParOf" srcId="{25364A0E-6511-493D-8C1E-F93F18A8CFAC}" destId="{4200039D-39B4-4FF7-8FD3-43F694126ADA}" srcOrd="1" destOrd="0" presId="urn:microsoft.com/office/officeart/2005/8/layout/pyramid3"/>
    <dgm:cxn modelId="{E73924B5-5337-4AC8-BE85-39CC87A307CD}" type="presParOf" srcId="{637B4118-E910-4C67-9D71-69D462202C1C}" destId="{0F613934-1A23-4F77-82F5-DA8DF8772CCE}" srcOrd="2" destOrd="0" presId="urn:microsoft.com/office/officeart/2005/8/layout/pyramid3"/>
    <dgm:cxn modelId="{153B94E2-C197-4DDE-BDA9-4446535AACE7}" type="presParOf" srcId="{0F613934-1A23-4F77-82F5-DA8DF8772CCE}" destId="{7F259904-715E-41CD-BEE5-A81088A6FEDE}" srcOrd="0" destOrd="0" presId="urn:microsoft.com/office/officeart/2005/8/layout/pyramid3"/>
    <dgm:cxn modelId="{ABD744F1-A771-4734-9874-A209431CE7E6}" type="presParOf" srcId="{0F613934-1A23-4F77-82F5-DA8DF8772CCE}" destId="{FA4BE875-6C1E-43C7-B940-CD82BAFB0E10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043BA0-C671-4AE3-BC7D-B9A549919252}" type="doc">
      <dgm:prSet loTypeId="urn:microsoft.com/office/officeart/2005/8/layout/pyramid4" loCatId="pyramid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ZA"/>
        </a:p>
      </dgm:t>
    </dgm:pt>
    <dgm:pt modelId="{8CBE88E0-BE8D-4420-AFA2-786219EF94CC}">
      <dgm:prSet phldrT="[Text]" custT="1"/>
      <dgm:spPr/>
      <dgm:t>
        <a:bodyPr/>
        <a:lstStyle/>
        <a:p>
          <a:r>
            <a:rPr lang="en-ZA" sz="1800" b="1" dirty="0" smtClean="0"/>
            <a:t>National</a:t>
          </a:r>
          <a:endParaRPr lang="en-ZA" sz="1800" b="1" dirty="0"/>
        </a:p>
      </dgm:t>
    </dgm:pt>
    <dgm:pt modelId="{36890C4D-DA4A-4CA8-8A78-3274F96B62A9}" type="parTrans" cxnId="{CB4BB3EE-C441-4277-9F35-B8953175596A}">
      <dgm:prSet/>
      <dgm:spPr/>
      <dgm:t>
        <a:bodyPr/>
        <a:lstStyle/>
        <a:p>
          <a:endParaRPr lang="en-ZA"/>
        </a:p>
      </dgm:t>
    </dgm:pt>
    <dgm:pt modelId="{BC75A112-9B39-4CB2-BF5D-0A7594AA70F6}" type="sibTrans" cxnId="{CB4BB3EE-C441-4277-9F35-B8953175596A}">
      <dgm:prSet/>
      <dgm:spPr/>
      <dgm:t>
        <a:bodyPr/>
        <a:lstStyle/>
        <a:p>
          <a:endParaRPr lang="en-ZA"/>
        </a:p>
      </dgm:t>
    </dgm:pt>
    <dgm:pt modelId="{5CA4039E-AAA1-4B3B-B175-47FF4A9F3671}">
      <dgm:prSet phldrT="[Text]" custT="1"/>
      <dgm:spPr>
        <a:solidFill>
          <a:srgbClr val="99FF33"/>
        </a:solidFill>
      </dgm:spPr>
      <dgm:t>
        <a:bodyPr/>
        <a:lstStyle/>
        <a:p>
          <a:r>
            <a:rPr lang="en-ZA" sz="1600" b="1" dirty="0" smtClean="0"/>
            <a:t>Provincial</a:t>
          </a:r>
          <a:endParaRPr lang="en-ZA" sz="1600" b="1" dirty="0"/>
        </a:p>
      </dgm:t>
    </dgm:pt>
    <dgm:pt modelId="{817AD80A-BDA0-465A-A106-727268D39D7E}" type="parTrans" cxnId="{38B419E0-FB18-4CED-930B-DDC132A3C7AB}">
      <dgm:prSet/>
      <dgm:spPr/>
      <dgm:t>
        <a:bodyPr/>
        <a:lstStyle/>
        <a:p>
          <a:endParaRPr lang="en-ZA"/>
        </a:p>
      </dgm:t>
    </dgm:pt>
    <dgm:pt modelId="{7F77EFB5-E7CE-44D2-8F3B-21F28C4898F9}" type="sibTrans" cxnId="{38B419E0-FB18-4CED-930B-DDC132A3C7AB}">
      <dgm:prSet/>
      <dgm:spPr/>
      <dgm:t>
        <a:bodyPr/>
        <a:lstStyle/>
        <a:p>
          <a:endParaRPr lang="en-ZA"/>
        </a:p>
      </dgm:t>
    </dgm:pt>
    <dgm:pt modelId="{2DFBF03D-55EA-4D8A-9187-E5E6BCD6C17D}">
      <dgm:prSet phldrT="[Text]"/>
      <dgm:spPr>
        <a:solidFill>
          <a:srgbClr val="FF0000"/>
        </a:solidFill>
      </dgm:spPr>
      <dgm:t>
        <a:bodyPr/>
        <a:lstStyle/>
        <a:p>
          <a:r>
            <a:rPr lang="en-ZA" b="1" dirty="0" smtClean="0"/>
            <a:t>IST</a:t>
          </a:r>
          <a:endParaRPr lang="en-ZA" b="1" dirty="0"/>
        </a:p>
      </dgm:t>
    </dgm:pt>
    <dgm:pt modelId="{587D9A11-7E95-4A96-A69E-95986605AB94}" type="parTrans" cxnId="{41F707CA-8DE9-4789-B033-D2864E2D1362}">
      <dgm:prSet/>
      <dgm:spPr/>
      <dgm:t>
        <a:bodyPr/>
        <a:lstStyle/>
        <a:p>
          <a:endParaRPr lang="en-ZA"/>
        </a:p>
      </dgm:t>
    </dgm:pt>
    <dgm:pt modelId="{678AF202-D9CE-4937-865D-C161FF405D27}" type="sibTrans" cxnId="{41F707CA-8DE9-4789-B033-D2864E2D1362}">
      <dgm:prSet/>
      <dgm:spPr/>
      <dgm:t>
        <a:bodyPr/>
        <a:lstStyle/>
        <a:p>
          <a:endParaRPr lang="en-ZA"/>
        </a:p>
      </dgm:t>
    </dgm:pt>
    <dgm:pt modelId="{E12D257D-3802-4D18-AA0D-77757AE3F227}">
      <dgm:prSet phldrT="[Text]" custT="1"/>
      <dgm:spPr/>
      <dgm:t>
        <a:bodyPr/>
        <a:lstStyle/>
        <a:p>
          <a:r>
            <a:rPr lang="en-ZA" sz="1800" dirty="0" smtClean="0"/>
            <a:t>Local </a:t>
          </a:r>
        </a:p>
        <a:p>
          <a:r>
            <a:rPr lang="en-ZA" sz="1800" dirty="0" smtClean="0"/>
            <a:t>Site</a:t>
          </a:r>
          <a:endParaRPr lang="en-ZA" sz="1800" dirty="0"/>
        </a:p>
      </dgm:t>
    </dgm:pt>
    <dgm:pt modelId="{3DCC41E4-F2BF-4F12-BC73-1C57853E021D}" type="parTrans" cxnId="{B5AFF382-808A-49FC-8948-B00EA3DF7F2A}">
      <dgm:prSet/>
      <dgm:spPr/>
      <dgm:t>
        <a:bodyPr/>
        <a:lstStyle/>
        <a:p>
          <a:endParaRPr lang="en-ZA"/>
        </a:p>
      </dgm:t>
    </dgm:pt>
    <dgm:pt modelId="{744B2038-F0A6-4B05-828C-79514C7F5B2B}" type="sibTrans" cxnId="{B5AFF382-808A-49FC-8948-B00EA3DF7F2A}">
      <dgm:prSet/>
      <dgm:spPr/>
      <dgm:t>
        <a:bodyPr/>
        <a:lstStyle/>
        <a:p>
          <a:endParaRPr lang="en-ZA"/>
        </a:p>
      </dgm:t>
    </dgm:pt>
    <dgm:pt modelId="{63336B53-363D-419E-8CDC-2055EA703E11}" type="pres">
      <dgm:prSet presAssocID="{55043BA0-C671-4AE3-BC7D-B9A549919252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DC0361EA-9112-48A1-B39E-36AAC979B0B8}" type="pres">
      <dgm:prSet presAssocID="{55043BA0-C671-4AE3-BC7D-B9A549919252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C7AC3B9-A471-4395-9F2D-C9EB136F8A52}" type="pres">
      <dgm:prSet presAssocID="{55043BA0-C671-4AE3-BC7D-B9A549919252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788FCB3-FD40-4887-990A-025E51AFF306}" type="pres">
      <dgm:prSet presAssocID="{55043BA0-C671-4AE3-BC7D-B9A549919252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1B339A3-F223-4615-A6F1-8A2CABC00E47}" type="pres">
      <dgm:prSet presAssocID="{55043BA0-C671-4AE3-BC7D-B9A549919252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CB4BB3EE-C441-4277-9F35-B8953175596A}" srcId="{55043BA0-C671-4AE3-BC7D-B9A549919252}" destId="{8CBE88E0-BE8D-4420-AFA2-786219EF94CC}" srcOrd="0" destOrd="0" parTransId="{36890C4D-DA4A-4CA8-8A78-3274F96B62A9}" sibTransId="{BC75A112-9B39-4CB2-BF5D-0A7594AA70F6}"/>
    <dgm:cxn modelId="{1AA8BC6B-C53A-4E02-A13D-D7D1E2205B53}" type="presOf" srcId="{2DFBF03D-55EA-4D8A-9187-E5E6BCD6C17D}" destId="{D788FCB3-FD40-4887-990A-025E51AFF306}" srcOrd="0" destOrd="0" presId="urn:microsoft.com/office/officeart/2005/8/layout/pyramid4"/>
    <dgm:cxn modelId="{38B419E0-FB18-4CED-930B-DDC132A3C7AB}" srcId="{55043BA0-C671-4AE3-BC7D-B9A549919252}" destId="{5CA4039E-AAA1-4B3B-B175-47FF4A9F3671}" srcOrd="1" destOrd="0" parTransId="{817AD80A-BDA0-465A-A106-727268D39D7E}" sibTransId="{7F77EFB5-E7CE-44D2-8F3B-21F28C4898F9}"/>
    <dgm:cxn modelId="{B5AFF382-808A-49FC-8948-B00EA3DF7F2A}" srcId="{55043BA0-C671-4AE3-BC7D-B9A549919252}" destId="{E12D257D-3802-4D18-AA0D-77757AE3F227}" srcOrd="3" destOrd="0" parTransId="{3DCC41E4-F2BF-4F12-BC73-1C57853E021D}" sibTransId="{744B2038-F0A6-4B05-828C-79514C7F5B2B}"/>
    <dgm:cxn modelId="{DB5A58C8-D31A-4CC8-8AD8-5BE0DC3A8560}" type="presOf" srcId="{55043BA0-C671-4AE3-BC7D-B9A549919252}" destId="{63336B53-363D-419E-8CDC-2055EA703E11}" srcOrd="0" destOrd="0" presId="urn:microsoft.com/office/officeart/2005/8/layout/pyramid4"/>
    <dgm:cxn modelId="{759946AB-BE02-4E57-99A9-10240251DF04}" type="presOf" srcId="{E12D257D-3802-4D18-AA0D-77757AE3F227}" destId="{41B339A3-F223-4615-A6F1-8A2CABC00E47}" srcOrd="0" destOrd="0" presId="urn:microsoft.com/office/officeart/2005/8/layout/pyramid4"/>
    <dgm:cxn modelId="{41F707CA-8DE9-4789-B033-D2864E2D1362}" srcId="{55043BA0-C671-4AE3-BC7D-B9A549919252}" destId="{2DFBF03D-55EA-4D8A-9187-E5E6BCD6C17D}" srcOrd="2" destOrd="0" parTransId="{587D9A11-7E95-4A96-A69E-95986605AB94}" sibTransId="{678AF202-D9CE-4937-865D-C161FF405D27}"/>
    <dgm:cxn modelId="{3D1C1146-3963-4F35-8EF1-4E14A2D7C8F6}" type="presOf" srcId="{8CBE88E0-BE8D-4420-AFA2-786219EF94CC}" destId="{DC0361EA-9112-48A1-B39E-36AAC979B0B8}" srcOrd="0" destOrd="0" presId="urn:microsoft.com/office/officeart/2005/8/layout/pyramid4"/>
    <dgm:cxn modelId="{9E8E75A3-E733-41B4-A15F-C005473E8AB5}" type="presOf" srcId="{5CA4039E-AAA1-4B3B-B175-47FF4A9F3671}" destId="{FC7AC3B9-A471-4395-9F2D-C9EB136F8A52}" srcOrd="0" destOrd="0" presId="urn:microsoft.com/office/officeart/2005/8/layout/pyramid4"/>
    <dgm:cxn modelId="{B320B39B-1332-41FC-BC18-78FB18068434}" type="presParOf" srcId="{63336B53-363D-419E-8CDC-2055EA703E11}" destId="{DC0361EA-9112-48A1-B39E-36AAC979B0B8}" srcOrd="0" destOrd="0" presId="urn:microsoft.com/office/officeart/2005/8/layout/pyramid4"/>
    <dgm:cxn modelId="{C4139CFC-CB25-46E5-9412-41AABE9871B5}" type="presParOf" srcId="{63336B53-363D-419E-8CDC-2055EA703E11}" destId="{FC7AC3B9-A471-4395-9F2D-C9EB136F8A52}" srcOrd="1" destOrd="0" presId="urn:microsoft.com/office/officeart/2005/8/layout/pyramid4"/>
    <dgm:cxn modelId="{ED7F2B00-03DB-48B7-A04B-766D572D26DB}" type="presParOf" srcId="{63336B53-363D-419E-8CDC-2055EA703E11}" destId="{D788FCB3-FD40-4887-990A-025E51AFF306}" srcOrd="2" destOrd="0" presId="urn:microsoft.com/office/officeart/2005/8/layout/pyramid4"/>
    <dgm:cxn modelId="{E7889FD0-651C-42A1-AC89-327CD9D828BC}" type="presParOf" srcId="{63336B53-363D-419E-8CDC-2055EA703E11}" destId="{41B339A3-F223-4615-A6F1-8A2CABC00E47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8C7274-2327-49C6-B832-6023F9A6C630}">
      <dsp:nvSpPr>
        <dsp:cNvPr id="0" name=""/>
        <dsp:cNvSpPr/>
      </dsp:nvSpPr>
      <dsp:spPr>
        <a:xfrm rot="10800000">
          <a:off x="0" y="0"/>
          <a:ext cx="5588000" cy="1621366"/>
        </a:xfrm>
        <a:prstGeom prst="trapezoid">
          <a:avLst>
            <a:gd name="adj" fmla="val 5744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4000" b="1" kern="1200" dirty="0" smtClean="0"/>
            <a:t>National</a:t>
          </a:r>
          <a:endParaRPr lang="en-ZA" sz="4000" b="1" kern="1200" dirty="0"/>
        </a:p>
      </dsp:txBody>
      <dsp:txXfrm rot="-10800000">
        <a:off x="977899" y="0"/>
        <a:ext cx="3632200" cy="1621366"/>
      </dsp:txXfrm>
    </dsp:sp>
    <dsp:sp modelId="{3D4008AA-B8EE-4AF9-A0A3-A744328483AE}">
      <dsp:nvSpPr>
        <dsp:cNvPr id="0" name=""/>
        <dsp:cNvSpPr/>
      </dsp:nvSpPr>
      <dsp:spPr>
        <a:xfrm rot="10800000">
          <a:off x="931333" y="1621366"/>
          <a:ext cx="3725333" cy="1621366"/>
        </a:xfrm>
        <a:prstGeom prst="trapezoid">
          <a:avLst>
            <a:gd name="adj" fmla="val 57441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600" b="1" kern="1200" dirty="0" smtClean="0"/>
            <a:t>Provincial</a:t>
          </a:r>
          <a:endParaRPr lang="en-ZA" sz="3600" b="1" kern="1200" dirty="0"/>
        </a:p>
      </dsp:txBody>
      <dsp:txXfrm rot="-10800000">
        <a:off x="1583266" y="1621366"/>
        <a:ext cx="2421466" cy="1621366"/>
      </dsp:txXfrm>
    </dsp:sp>
    <dsp:sp modelId="{7F259904-715E-41CD-BEE5-A81088A6FEDE}">
      <dsp:nvSpPr>
        <dsp:cNvPr id="0" name=""/>
        <dsp:cNvSpPr/>
      </dsp:nvSpPr>
      <dsp:spPr>
        <a:xfrm rot="10800000">
          <a:off x="1862666" y="3242733"/>
          <a:ext cx="1862666" cy="1621366"/>
        </a:xfrm>
        <a:prstGeom prst="trapezoid">
          <a:avLst>
            <a:gd name="adj" fmla="val 57441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800" b="1" kern="1200" dirty="0" smtClean="0"/>
            <a:t>Local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800" b="1" kern="1200" dirty="0" smtClean="0"/>
            <a:t>Site</a:t>
          </a:r>
          <a:endParaRPr lang="en-ZA" sz="2800" b="1" kern="1200" dirty="0"/>
        </a:p>
      </dsp:txBody>
      <dsp:txXfrm rot="-10800000">
        <a:off x="1862666" y="3242733"/>
        <a:ext cx="1862666" cy="16213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0361EA-9112-48A1-B39E-36AAC979B0B8}">
      <dsp:nvSpPr>
        <dsp:cNvPr id="0" name=""/>
        <dsp:cNvSpPr/>
      </dsp:nvSpPr>
      <dsp:spPr>
        <a:xfrm>
          <a:off x="2032000" y="0"/>
          <a:ext cx="2032000" cy="2032000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b="1" kern="1200" dirty="0" smtClean="0"/>
            <a:t>National</a:t>
          </a:r>
          <a:endParaRPr lang="en-ZA" sz="1800" b="1" kern="1200" dirty="0"/>
        </a:p>
      </dsp:txBody>
      <dsp:txXfrm>
        <a:off x="2540000" y="1016000"/>
        <a:ext cx="1016000" cy="1016000"/>
      </dsp:txXfrm>
    </dsp:sp>
    <dsp:sp modelId="{FC7AC3B9-A471-4395-9F2D-C9EB136F8A52}">
      <dsp:nvSpPr>
        <dsp:cNvPr id="0" name=""/>
        <dsp:cNvSpPr/>
      </dsp:nvSpPr>
      <dsp:spPr>
        <a:xfrm>
          <a:off x="1016000" y="2032000"/>
          <a:ext cx="2032000" cy="2032000"/>
        </a:xfrm>
        <a:prstGeom prst="triangle">
          <a:avLst/>
        </a:prstGeom>
        <a:solidFill>
          <a:srgbClr val="99FF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dirty="0" smtClean="0"/>
            <a:t>Provincial</a:t>
          </a:r>
          <a:endParaRPr lang="en-ZA" sz="1600" b="1" kern="1200" dirty="0"/>
        </a:p>
      </dsp:txBody>
      <dsp:txXfrm>
        <a:off x="1524000" y="3048000"/>
        <a:ext cx="1016000" cy="1016000"/>
      </dsp:txXfrm>
    </dsp:sp>
    <dsp:sp modelId="{D788FCB3-FD40-4887-990A-025E51AFF306}">
      <dsp:nvSpPr>
        <dsp:cNvPr id="0" name=""/>
        <dsp:cNvSpPr/>
      </dsp:nvSpPr>
      <dsp:spPr>
        <a:xfrm rot="10800000">
          <a:off x="2032000" y="2032000"/>
          <a:ext cx="2032000" cy="2032000"/>
        </a:xfrm>
        <a:prstGeom prst="triangl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4300" b="1" kern="1200" dirty="0" smtClean="0"/>
            <a:t>IST</a:t>
          </a:r>
          <a:endParaRPr lang="en-ZA" sz="4300" b="1" kern="1200" dirty="0"/>
        </a:p>
      </dsp:txBody>
      <dsp:txXfrm rot="10800000">
        <a:off x="2540000" y="2032000"/>
        <a:ext cx="1016000" cy="1016000"/>
      </dsp:txXfrm>
    </dsp:sp>
    <dsp:sp modelId="{41B339A3-F223-4615-A6F1-8A2CABC00E47}">
      <dsp:nvSpPr>
        <dsp:cNvPr id="0" name=""/>
        <dsp:cNvSpPr/>
      </dsp:nvSpPr>
      <dsp:spPr>
        <a:xfrm>
          <a:off x="3048000" y="2032000"/>
          <a:ext cx="2032000" cy="2032000"/>
        </a:xfrm>
        <a:prstGeom prst="triangl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kern="1200" dirty="0" smtClean="0"/>
            <a:t>Local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kern="1200" dirty="0" smtClean="0"/>
            <a:t>Site</a:t>
          </a:r>
          <a:endParaRPr lang="en-ZA" sz="1800" kern="1200" dirty="0"/>
        </a:p>
      </dsp:txBody>
      <dsp:txXfrm>
        <a:off x="3556000" y="3048000"/>
        <a:ext cx="1016000" cy="101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8E45B-CD45-DB43-B9CA-B0EA5A1A9A55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522AD-C32C-EC45-89BD-90F6C8C95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889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B6C66-2845-874B-8756-D93FA2E4F942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8E049-3220-D446-94AA-4A1DA0AFD7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253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8E049-3220-D446-94AA-4A1DA0AFD76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247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CAD5C-E82B-4B06-A8C7-9F343A71DEF7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958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ck tower__1.jpg"/>
          <p:cNvPicPr>
            <a:picLocks/>
          </p:cNvPicPr>
          <p:nvPr userDrawn="1"/>
        </p:nvPicPr>
        <p:blipFill rotWithShape="1">
          <a:blip r:embed="rId2"/>
          <a:srcRect l="-53719" t="8729" r="16595"/>
          <a:stretch/>
        </p:blipFill>
        <p:spPr>
          <a:xfrm>
            <a:off x="3744000" y="720000"/>
            <a:ext cx="5400000" cy="5400000"/>
          </a:xfrm>
          <a:prstGeom prst="rect">
            <a:avLst/>
          </a:prstGeom>
        </p:spPr>
      </p:pic>
      <p:sp>
        <p:nvSpPr>
          <p:cNvPr id="7" name="Rectangle 6"/>
          <p:cNvSpPr>
            <a:spLocks/>
          </p:cNvSpPr>
          <p:nvPr userDrawn="1"/>
        </p:nvSpPr>
        <p:spPr>
          <a:xfrm>
            <a:off x="720000" y="720000"/>
            <a:ext cx="5400000" cy="5400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720000" y="720000"/>
            <a:ext cx="1800000" cy="1800000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u="sng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360000" y="360000"/>
            <a:ext cx="1800000" cy="1800000"/>
          </a:xfrm>
          <a:prstGeom prst="rect">
            <a:avLst/>
          </a:prstGeom>
          <a:solidFill>
            <a:srgbClr val="B16E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u="sng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000" y="720000"/>
            <a:ext cx="1440000" cy="144000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082859" y="2864231"/>
            <a:ext cx="4680000" cy="1079999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0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82859" y="3944230"/>
            <a:ext cx="4680000" cy="180000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78" indent="0" algn="l">
              <a:buNone/>
              <a:defRPr/>
            </a:lvl2pPr>
            <a:lvl3pPr marL="914355" indent="0" algn="l">
              <a:buNone/>
              <a:defRPr/>
            </a:lvl3pPr>
            <a:lvl4pPr marL="1371532" indent="0" algn="l">
              <a:buNone/>
              <a:defRPr/>
            </a:lvl4pPr>
            <a:lvl5pPr marL="1828709" indent="0" algn="l">
              <a:buNone/>
              <a:defRPr/>
            </a:lvl5pPr>
          </a:lstStyle>
          <a:p>
            <a:pPr lvl="0"/>
            <a:r>
              <a:rPr lang="en-US" dirty="0" smtClean="0"/>
              <a:t>Subheading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59" y="5024230"/>
            <a:ext cx="4680000" cy="7200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78" indent="0" algn="l">
              <a:buNone/>
              <a:defRPr/>
            </a:lvl2pPr>
            <a:lvl3pPr marL="914355" indent="0" algn="l">
              <a:buNone/>
              <a:defRPr/>
            </a:lvl3pPr>
            <a:lvl4pPr marL="1371532" indent="0" algn="l">
              <a:buNone/>
              <a:defRPr/>
            </a:lvl4pPr>
            <a:lvl5pPr marL="1828709" indent="0" algn="l">
              <a:buNone/>
              <a:defRPr/>
            </a:lvl5pPr>
          </a:lstStyle>
          <a:p>
            <a:pPr lvl="0"/>
            <a:r>
              <a:rPr lang="en-US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518833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/>
          </p:cNvSpPr>
          <p:nvPr userDrawn="1"/>
        </p:nvSpPr>
        <p:spPr>
          <a:xfrm>
            <a:off x="6119999" y="-2"/>
            <a:ext cx="1476004" cy="1476006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-3" y="-2"/>
            <a:ext cx="6120000" cy="6120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1629004"/>
            <a:ext cx="5205596" cy="1800000"/>
          </a:xfrm>
        </p:spPr>
        <p:txBody>
          <a:bodyPr anchor="b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293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889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DEBFB-0936-6143-BAE6-3D973CE4C577}" type="datetime3">
              <a:rPr lang="en-ZA" smtClean="0"/>
              <a:t>26 January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8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0B710-ED15-FC4C-91D6-FD04400D2FA0}" type="datetime3">
              <a:rPr lang="en-ZA" smtClean="0"/>
              <a:t>26 January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54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438AD-1916-2D4B-AF65-EE3EE30D4914}" type="datetime3">
              <a:rPr lang="en-ZA" smtClean="0"/>
              <a:t>26 January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93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9A428-E44B-2E44-B79D-CAD6972D3252}" type="datetime3">
              <a:rPr lang="en-ZA" smtClean="0"/>
              <a:t>26 January 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23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84351-E7F9-0546-8857-E9AA1B4F068A}" type="datetime3">
              <a:rPr lang="en-ZA" smtClean="0"/>
              <a:t>26 January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06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3899F-BC56-B242-826B-89657D22AB71}" type="datetime3">
              <a:rPr lang="en-ZA" smtClean="0"/>
              <a:t>26 January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82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DA3F4-1BDE-A24E-B4E2-E701CB6032A9}" type="datetime3">
              <a:rPr lang="en-ZA" smtClean="0"/>
              <a:t>26 January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2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>
            <a:lvl1pPr>
              <a:defRPr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CC85-39B9-8E4E-A505-2856635097A9}" type="datetime3">
              <a:rPr lang="en-ZA" smtClean="0"/>
              <a:t>26 January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69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ck tower__1.jpg"/>
          <p:cNvPicPr>
            <a:picLocks/>
          </p:cNvPicPr>
          <p:nvPr userDrawn="1"/>
        </p:nvPicPr>
        <p:blipFill rotWithShape="1">
          <a:blip r:embed="rId2"/>
          <a:srcRect l="-49218" t="10830" r="15250"/>
          <a:stretch/>
        </p:blipFill>
        <p:spPr>
          <a:xfrm>
            <a:off x="5301128" y="720000"/>
            <a:ext cx="3842872" cy="3842872"/>
          </a:xfrm>
          <a:prstGeom prst="rect">
            <a:avLst/>
          </a:prstGeom>
        </p:spPr>
      </p:pic>
      <p:sp>
        <p:nvSpPr>
          <p:cNvPr id="7" name="Rectangle 6"/>
          <p:cNvSpPr>
            <a:spLocks/>
          </p:cNvSpPr>
          <p:nvPr userDrawn="1"/>
        </p:nvSpPr>
        <p:spPr>
          <a:xfrm>
            <a:off x="720000" y="720000"/>
            <a:ext cx="6138000" cy="6138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720000" y="720000"/>
            <a:ext cx="1800000" cy="1800000"/>
          </a:xfrm>
          <a:prstGeom prst="rect">
            <a:avLst/>
          </a:prstGeom>
          <a:solidFill>
            <a:srgbClr val="B16E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u="sng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0" y="0"/>
            <a:ext cx="2160000" cy="2160000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u="sng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000" y="720000"/>
            <a:ext cx="1440000" cy="1440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082859" y="2864231"/>
            <a:ext cx="5412284" cy="1079999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82859" y="3944229"/>
            <a:ext cx="5412284" cy="1080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78" indent="0" algn="l">
              <a:buNone/>
              <a:defRPr/>
            </a:lvl2pPr>
            <a:lvl3pPr marL="914355" indent="0" algn="l">
              <a:buNone/>
              <a:defRPr/>
            </a:lvl3pPr>
            <a:lvl4pPr marL="1371532" indent="0" algn="l">
              <a:buNone/>
              <a:defRPr/>
            </a:lvl4pPr>
            <a:lvl5pPr marL="1828709" indent="0" algn="l">
              <a:buNone/>
              <a:defRPr/>
            </a:lvl5pPr>
          </a:lstStyle>
          <a:p>
            <a:pPr lvl="0"/>
            <a:r>
              <a:rPr lang="en-US" dirty="0" smtClean="0"/>
              <a:t>Subheading</a:t>
            </a:r>
          </a:p>
        </p:txBody>
      </p:sp>
      <p:sp>
        <p:nvSpPr>
          <p:cNvPr id="1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59" y="5024230"/>
            <a:ext cx="5412284" cy="7200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78" indent="0" algn="l">
              <a:buNone/>
              <a:defRPr/>
            </a:lvl2pPr>
            <a:lvl3pPr marL="914355" indent="0" algn="l">
              <a:buNone/>
              <a:defRPr/>
            </a:lvl3pPr>
            <a:lvl4pPr marL="1371532" indent="0" algn="l">
              <a:buNone/>
              <a:defRPr/>
            </a:lvl4pPr>
            <a:lvl5pPr marL="1828709" indent="0" algn="l">
              <a:buNone/>
              <a:defRPr/>
            </a:lvl5pPr>
          </a:lstStyle>
          <a:p>
            <a:pPr lvl="0"/>
            <a:r>
              <a:rPr lang="en-US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63503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ck tower__1.jpg"/>
          <p:cNvPicPr>
            <a:picLocks/>
          </p:cNvPicPr>
          <p:nvPr userDrawn="1"/>
        </p:nvPicPr>
        <p:blipFill rotWithShape="1">
          <a:blip r:embed="rId2"/>
          <a:srcRect l="-76121" t="2707" r="29950"/>
          <a:stretch/>
        </p:blipFill>
        <p:spPr>
          <a:xfrm>
            <a:off x="3780000" y="360000"/>
            <a:ext cx="5364000" cy="5364000"/>
          </a:xfrm>
          <a:prstGeom prst="rect">
            <a:avLst/>
          </a:prstGeom>
        </p:spPr>
      </p:pic>
      <p:sp>
        <p:nvSpPr>
          <p:cNvPr id="7" name="Rectangle 6"/>
          <p:cNvSpPr>
            <a:spLocks/>
          </p:cNvSpPr>
          <p:nvPr userDrawn="1"/>
        </p:nvSpPr>
        <p:spPr>
          <a:xfrm>
            <a:off x="360000" y="360000"/>
            <a:ext cx="6498000" cy="6498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360000" y="360000"/>
            <a:ext cx="1800000" cy="1800000"/>
          </a:xfrm>
          <a:prstGeom prst="rect">
            <a:avLst/>
          </a:prstGeom>
          <a:solidFill>
            <a:srgbClr val="B16E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u="sng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0" y="0"/>
            <a:ext cx="1800000" cy="1800000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u="sng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0000" y="360000"/>
            <a:ext cx="1440000" cy="1440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20002" y="2504228"/>
            <a:ext cx="5775143" cy="1440000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720002" y="3944229"/>
            <a:ext cx="5775143" cy="1080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78" indent="0" algn="l">
              <a:buNone/>
              <a:defRPr/>
            </a:lvl2pPr>
            <a:lvl3pPr marL="914355" indent="0" algn="l">
              <a:buNone/>
              <a:defRPr/>
            </a:lvl3pPr>
            <a:lvl4pPr marL="1371532" indent="0" algn="l">
              <a:buNone/>
              <a:defRPr/>
            </a:lvl4pPr>
            <a:lvl5pPr marL="1828709" indent="0" algn="l">
              <a:buNone/>
              <a:defRPr/>
            </a:lvl5pPr>
          </a:lstStyle>
          <a:p>
            <a:pPr lvl="0"/>
            <a:r>
              <a:rPr lang="en-US" dirty="0" smtClean="0"/>
              <a:t>Subheading</a:t>
            </a:r>
          </a:p>
        </p:txBody>
      </p:sp>
      <p:sp>
        <p:nvSpPr>
          <p:cNvPr id="1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20002" y="5024230"/>
            <a:ext cx="5775143" cy="7200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78" indent="0" algn="l">
              <a:buNone/>
              <a:defRPr/>
            </a:lvl2pPr>
            <a:lvl3pPr marL="914355" indent="0" algn="l">
              <a:buNone/>
              <a:defRPr/>
            </a:lvl3pPr>
            <a:lvl4pPr marL="1371532" indent="0" algn="l">
              <a:buNone/>
              <a:defRPr/>
            </a:lvl4pPr>
            <a:lvl5pPr marL="1828709" indent="0" algn="l">
              <a:buNone/>
              <a:defRPr/>
            </a:lvl5pPr>
          </a:lstStyle>
          <a:p>
            <a:pPr lvl="0"/>
            <a:r>
              <a:rPr lang="en-US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98159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E4806-577C-5E4B-B2DF-BE87917C71CC}" type="datetime3">
              <a:rPr lang="en-ZA" smtClean="0"/>
              <a:t>26 January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65201" y="6356352"/>
            <a:ext cx="42119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02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6591B-4ED9-D54F-8486-2F7FAAA0CF7B}" type="datetime3">
              <a:rPr lang="en-ZA" smtClean="0"/>
              <a:t>26 January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17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anchor="ctr" anchorCtr="0"/>
          <a:lstStyle>
            <a:lvl1pPr marL="0" indent="0" algn="l">
              <a:buNone/>
              <a:defRPr>
                <a:solidFill>
                  <a:srgbClr val="002F87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76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6876000" cy="6858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909000"/>
            <a:ext cx="5973619" cy="5040000"/>
          </a:xfrm>
        </p:spPr>
        <p:txBody>
          <a:bodyPr>
            <a:normAutofit/>
          </a:bodyPr>
          <a:lstStyle>
            <a:lvl1pPr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Large type used for bold statement or quote</a:t>
            </a:r>
            <a:endParaRPr lang="en-US" dirty="0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6876000" y="6066000"/>
            <a:ext cx="792000" cy="792000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98553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1CE3-A300-E740-B533-75EEDFA738B4}" type="datetime3">
              <a:rPr lang="en-ZA" smtClean="0"/>
              <a:t>26 January 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909000"/>
            <a:ext cx="8229600" cy="5040000"/>
          </a:xfrm>
        </p:spPr>
        <p:txBody>
          <a:bodyPr>
            <a:normAutofit/>
          </a:bodyPr>
          <a:lstStyle>
            <a:lvl1pPr>
              <a:defRPr sz="5400" baseline="0"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Large type used for bold statement or quote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06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heading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/>
          </p:cNvSpPr>
          <p:nvPr userDrawn="1"/>
        </p:nvSpPr>
        <p:spPr>
          <a:xfrm>
            <a:off x="6119999" y="-2"/>
            <a:ext cx="1476004" cy="1476006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>
            <a:spLocks noChangeAspect="1"/>
          </p:cNvSpPr>
          <p:nvPr userDrawn="1"/>
        </p:nvSpPr>
        <p:spPr>
          <a:xfrm>
            <a:off x="-3" y="-2"/>
            <a:ext cx="6120000" cy="6120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1629004"/>
            <a:ext cx="5205596" cy="1800000"/>
          </a:xfrm>
        </p:spPr>
        <p:txBody>
          <a:bodyPr anchor="b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3429004"/>
            <a:ext cx="5205596" cy="18000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178" indent="0" algn="l">
              <a:buNone/>
              <a:defRPr/>
            </a:lvl2pPr>
            <a:lvl3pPr marL="914355" indent="0" algn="l">
              <a:buNone/>
              <a:defRPr/>
            </a:lvl3pPr>
            <a:lvl4pPr marL="1371532" indent="0" algn="l">
              <a:buNone/>
              <a:defRPr/>
            </a:lvl4pPr>
            <a:lvl5pPr marL="1828709" indent="0" algn="l">
              <a:buNone/>
              <a:defRPr/>
            </a:lvl5pPr>
          </a:lstStyle>
          <a:p>
            <a:pPr lvl="0"/>
            <a:r>
              <a:rPr lang="en-US" dirty="0" smtClean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252255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5202" y="6356352"/>
            <a:ext cx="125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6D053E97-A28A-C64D-A325-FB087128DEA8}" type="datetime3">
              <a:rPr lang="en-ZA" smtClean="0"/>
              <a:t>26 January 2022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65201" y="6356352"/>
            <a:ext cx="4211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2"/>
            <a:ext cx="64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3801C495-B0FE-B941-950D-F04B47F85F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83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67" r:id="rId3"/>
    <p:sldLayoutId id="2147483650" r:id="rId4"/>
    <p:sldLayoutId id="2147483654" r:id="rId5"/>
    <p:sldLayoutId id="2147483665" r:id="rId6"/>
    <p:sldLayoutId id="2147483660" r:id="rId7"/>
    <p:sldLayoutId id="2147483664" r:id="rId8"/>
    <p:sldLayoutId id="2147483662" r:id="rId9"/>
    <p:sldLayoutId id="2147483663" r:id="rId10"/>
    <p:sldLayoutId id="2147483661" r:id="rId11"/>
    <p:sldLayoutId id="2147483655" r:id="rId12"/>
    <p:sldLayoutId id="2147483651" r:id="rId13"/>
    <p:sldLayoutId id="2147483652" r:id="rId14"/>
    <p:sldLayoutId id="2147483653" r:id="rId15"/>
    <p:sldLayoutId id="2147483656" r:id="rId16"/>
    <p:sldLayoutId id="2147483657" r:id="rId17"/>
    <p:sldLayoutId id="2147483658" r:id="rId18"/>
    <p:sldLayoutId id="2147483659" r:id="rId1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178" rtl="0" eaLnBrk="1" latinLnBrk="0" hangingPunct="1">
        <a:spcBef>
          <a:spcPct val="0"/>
        </a:spcBef>
        <a:buNone/>
        <a:defRPr sz="4400" kern="1200">
          <a:solidFill>
            <a:srgbClr val="002F87"/>
          </a:solidFill>
          <a:latin typeface="Arial"/>
          <a:ea typeface="+mj-ea"/>
          <a:cs typeface="Arial"/>
        </a:defRPr>
      </a:lvl1pPr>
    </p:titleStyle>
    <p:bodyStyle>
      <a:lvl1pPr marL="457178" indent="-457178" algn="l" defTabSz="45717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742913" indent="-285736" algn="l" defTabSz="45717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1142944" indent="-228588" algn="l" defTabSz="45717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600120" indent="-228588" algn="l" defTabSz="45717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2057297" indent="-228588" algn="l" defTabSz="45717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2514474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za/url?sa=i&amp;rct=j&amp;q=&amp;esrc=s&amp;source=images&amp;cd=&amp;cad=rja&amp;uact=8&amp;ved=2ahUKEwing-DR-c3bAhUBOBQKHYnCA6QQjRx6BAgBEAU&amp;url=https://www.south-africa-tours-and-travel.com/provinces-of-south-africa.html&amp;psig=AOvVaw1cJWBw2yMzfAnF9IRL4o02&amp;ust=1528886886197699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hyperlink" Target="https://www.google.co.za/url?sa=i&amp;rct=j&amp;q=&amp;esrc=s&amp;source=images&amp;cd=&amp;cad=rja&amp;uact=8&amp;ved=2ahUKEwiXiZmcsMzbAhWlLsAKHTAwCL4QjRx6BAgBEAU&amp;url=https://en.wikipedia.org/wiki/List_of_municipalities_in_the_Northern_Cape&amp;psig=AOvVaw127nNFr5w91fkZfAB9hBsQ&amp;ust=1528832818772331" TargetMode="Externa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jpe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emf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58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png"/><Relationship Id="rId9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7.jpeg"/><Relationship Id="rId18" Type="http://schemas.openxmlformats.org/officeDocument/2006/relationships/image" Target="../media/image81.jpeg"/><Relationship Id="rId3" Type="http://schemas.openxmlformats.org/officeDocument/2006/relationships/image" Target="../media/image72.png"/><Relationship Id="rId7" Type="http://schemas.openxmlformats.org/officeDocument/2006/relationships/image" Target="../media/image52.jpeg"/><Relationship Id="rId12" Type="http://schemas.openxmlformats.org/officeDocument/2006/relationships/hyperlink" Target="https://upload.wikimedia.org/wikipedia/commons/4/45/Handre_Jacobs,_Sutherland_farmer,_Sutherland,_Northern_Cape,_South_Africa_(20531143712).jpg" TargetMode="External"/><Relationship Id="rId17" Type="http://schemas.openxmlformats.org/officeDocument/2006/relationships/hyperlink" Target="https://www.google.co.za/url?sa=i&amp;rct=j&amp;q=&amp;esrc=s&amp;source=images&amp;cd=&amp;cad=rja&amp;uact=8&amp;ved=2ahUKEwi736HNxZPfAhUEUhoKHanfAN4QjRx6BAgBEAU&amp;url=https://photos.uncorneredmarket.com/Africa/South-Africa/Northern-Cape-South-Africa/i-gRZHdpj&amp;psig=AOvVaw0C0srooW9oXu1le2QZvmiu&amp;ust=1544472230306600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11" Type="http://schemas.openxmlformats.org/officeDocument/2006/relationships/image" Target="../media/image76.png"/><Relationship Id="rId5" Type="http://schemas.openxmlformats.org/officeDocument/2006/relationships/image" Target="../media/image73.jpeg"/><Relationship Id="rId15" Type="http://schemas.openxmlformats.org/officeDocument/2006/relationships/image" Target="../media/image79.jpeg"/><Relationship Id="rId10" Type="http://schemas.openxmlformats.org/officeDocument/2006/relationships/image" Target="../media/image7.png"/><Relationship Id="rId19" Type="http://schemas.openxmlformats.org/officeDocument/2006/relationships/image" Target="../media/image82.png"/><Relationship Id="rId4" Type="http://schemas.microsoft.com/office/2007/relationships/hdphoto" Target="../media/hdphoto1.wdp"/><Relationship Id="rId9" Type="http://schemas.openxmlformats.org/officeDocument/2006/relationships/image" Target="../media/image75.jpeg"/><Relationship Id="rId1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87436" y="5136260"/>
            <a:ext cx="4680000" cy="990219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Department of Historical and Heritage </a:t>
            </a:r>
            <a:r>
              <a:rPr lang="en-US" sz="1600" b="1" dirty="0"/>
              <a:t>S</a:t>
            </a:r>
            <a:r>
              <a:rPr lang="en-US" sz="1600" b="1" dirty="0" smtClean="0"/>
              <a:t>tudies University of Pretoria (2018-2019)</a:t>
            </a:r>
            <a:endParaRPr lang="en-US" sz="1600" b="1" dirty="0"/>
          </a:p>
          <a:p>
            <a:r>
              <a:rPr lang="en-US" sz="1600" b="1" i="1" dirty="0" smtClean="0"/>
              <a:t>Research Seminar 15 March 2019</a:t>
            </a:r>
          </a:p>
          <a:p>
            <a:endParaRPr lang="en-US" sz="1600" b="1" dirty="0"/>
          </a:p>
        </p:txBody>
      </p:sp>
      <p:sp>
        <p:nvSpPr>
          <p:cNvPr id="4" name="Title 9"/>
          <p:cNvSpPr txBox="1">
            <a:spLocks/>
          </p:cNvSpPr>
          <p:nvPr/>
        </p:nvSpPr>
        <p:spPr>
          <a:xfrm>
            <a:off x="787436" y="3684895"/>
            <a:ext cx="5267404" cy="13256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1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1400" b="1" dirty="0" smtClean="0">
                <a:latin typeface="Arial" charset="0"/>
              </a:rPr>
              <a:t>Prof Karen Harris</a:t>
            </a:r>
            <a:br>
              <a:rPr lang="en-GB" sz="1400" b="1" dirty="0" smtClean="0">
                <a:latin typeface="Arial" charset="0"/>
              </a:rPr>
            </a:br>
            <a:r>
              <a:rPr lang="en-GB" sz="1400" b="1" dirty="0" smtClean="0">
                <a:latin typeface="Arial" charset="0"/>
              </a:rPr>
              <a:t>CR Botha</a:t>
            </a:r>
            <a:br>
              <a:rPr lang="en-GB" sz="1400" b="1" dirty="0" smtClean="0">
                <a:latin typeface="Arial" charset="0"/>
              </a:rPr>
            </a:br>
            <a:r>
              <a:rPr lang="en-GB" sz="1400" b="1" dirty="0" err="1" smtClean="0">
                <a:latin typeface="Arial" charset="0"/>
              </a:rPr>
              <a:t>Tiffaney</a:t>
            </a:r>
            <a:r>
              <a:rPr lang="en-GB" sz="1400" b="1" dirty="0" smtClean="0">
                <a:latin typeface="Arial" charset="0"/>
              </a:rPr>
              <a:t> </a:t>
            </a:r>
            <a:r>
              <a:rPr lang="en-GB" sz="1400" b="1" dirty="0" err="1" smtClean="0">
                <a:latin typeface="Arial" charset="0"/>
              </a:rPr>
              <a:t>Morolong</a:t>
            </a:r>
            <a:r>
              <a:rPr lang="en-GB" sz="1400" b="1" dirty="0" smtClean="0">
                <a:latin typeface="Arial" charset="0"/>
              </a:rPr>
              <a:t/>
            </a:r>
            <a:br>
              <a:rPr lang="en-GB" sz="1400" b="1" dirty="0" smtClean="0">
                <a:latin typeface="Arial" charset="0"/>
              </a:rPr>
            </a:br>
            <a:endParaRPr lang="en-US" sz="14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9300" y="3124268"/>
            <a:ext cx="5305540" cy="883530"/>
          </a:xfrm>
        </p:spPr>
        <p:txBody>
          <a:bodyPr>
            <a:normAutofit fontScale="90000"/>
          </a:bodyPr>
          <a:lstStyle/>
          <a:p>
            <a:pPr algn="ctr"/>
            <a:r>
              <a:rPr lang="en-ZA" sz="3100" b="1" dirty="0" smtClean="0"/>
              <a:t>THE INDIGENOUS </a:t>
            </a:r>
            <a:r>
              <a:rPr lang="en-ZA" sz="3100" b="1" dirty="0"/>
              <a:t>STORY </a:t>
            </a:r>
            <a:r>
              <a:rPr lang="en-ZA" sz="3100" b="1" dirty="0" smtClean="0"/>
              <a:t>TELLER (IST): </a:t>
            </a:r>
            <a:r>
              <a:rPr lang="en-ZA" sz="3100" b="1" dirty="0"/>
              <a:t/>
            </a:r>
            <a:br>
              <a:rPr lang="en-ZA" sz="3100" b="1" dirty="0"/>
            </a:br>
            <a:r>
              <a:rPr lang="en-ZA" sz="2800" b="1" dirty="0" smtClean="0"/>
              <a:t>The Northern </a:t>
            </a:r>
            <a:r>
              <a:rPr lang="en-ZA" sz="2800" b="1" dirty="0"/>
              <a:t>Cape </a:t>
            </a:r>
            <a:r>
              <a:rPr lang="en-ZA" sz="2800" b="1" dirty="0" smtClean="0"/>
              <a:t/>
            </a:r>
            <a:br>
              <a:rPr lang="en-ZA" sz="2800" b="1" dirty="0" smtClean="0"/>
            </a:br>
            <a:r>
              <a:rPr lang="en-ZA" sz="2800" b="1" dirty="0" smtClean="0"/>
              <a:t>as </a:t>
            </a:r>
            <a:r>
              <a:rPr lang="en-ZA" sz="2800" b="1" dirty="0"/>
              <a:t>a case study</a:t>
            </a:r>
            <a:endParaRPr lang="en-ZA" sz="2200" b="1" dirty="0"/>
          </a:p>
        </p:txBody>
      </p:sp>
    </p:spTree>
    <p:extLst>
      <p:ext uri="{BB962C8B-B14F-4D97-AF65-F5344CB8AC3E}">
        <p14:creationId xmlns:p14="http://schemas.microsoft.com/office/powerpoint/2010/main" val="122862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9700" y="1536700"/>
            <a:ext cx="5765800" cy="436879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3" name="Picture 2" descr="C:\Users\User\Desktop\Picture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612900"/>
            <a:ext cx="5765800" cy="43687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540000" y="355600"/>
            <a:ext cx="4959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Components in creating ISTs</a:t>
            </a:r>
            <a:endParaRPr lang="en-Z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93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84775"/>
            <a:ext cx="8924688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1 – Story Identify</a:t>
            </a:r>
          </a:p>
          <a:p>
            <a:r>
              <a:rPr lang="en-ZA" sz="3500" b="1" dirty="0">
                <a:solidFill>
                  <a:schemeClr val="bg1"/>
                </a:solidFill>
              </a:rPr>
              <a:t>	</a:t>
            </a:r>
            <a:r>
              <a:rPr lang="en-ZA" sz="3500" b="1" dirty="0" smtClean="0">
                <a:solidFill>
                  <a:schemeClr val="bg1"/>
                </a:solidFill>
              </a:rPr>
              <a:t>core, base, permanent</a:t>
            </a:r>
          </a:p>
          <a:p>
            <a:r>
              <a:rPr lang="en-ZA" sz="3500" b="1" dirty="0" smtClean="0">
                <a:solidFill>
                  <a:schemeClr val="bg1"/>
                </a:solidFill>
              </a:rPr>
              <a:t>	(internal factors)</a:t>
            </a:r>
          </a:p>
          <a:p>
            <a:endParaRPr lang="en-ZA" sz="3500" b="1" dirty="0" smtClean="0">
              <a:solidFill>
                <a:schemeClr val="bg1"/>
              </a:solidFill>
            </a:endParaRPr>
          </a:p>
          <a:p>
            <a:r>
              <a:rPr lang="en-ZA" sz="3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2 – Story Stage</a:t>
            </a:r>
          </a:p>
          <a:p>
            <a:r>
              <a:rPr lang="en-ZA" sz="3500" b="1" dirty="0">
                <a:solidFill>
                  <a:schemeClr val="bg1"/>
                </a:solidFill>
              </a:rPr>
              <a:t>	</a:t>
            </a:r>
            <a:r>
              <a:rPr lang="en-ZA" sz="3500" b="1" dirty="0" smtClean="0">
                <a:solidFill>
                  <a:schemeClr val="bg1"/>
                </a:solidFill>
              </a:rPr>
              <a:t>process, telling, image</a:t>
            </a:r>
          </a:p>
          <a:p>
            <a:endParaRPr lang="en-ZA" sz="3500" b="1" dirty="0">
              <a:solidFill>
                <a:schemeClr val="bg1"/>
              </a:solidFill>
            </a:endParaRPr>
          </a:p>
          <a:p>
            <a:r>
              <a:rPr lang="en-ZA" sz="3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3 – </a:t>
            </a:r>
            <a:r>
              <a:rPr lang="en-ZA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 </a:t>
            </a:r>
            <a:r>
              <a:rPr lang="en-ZA" sz="3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story </a:t>
            </a:r>
            <a:r>
              <a:rPr lang="en-ZA" sz="3500" b="1" dirty="0" smtClean="0">
                <a:solidFill>
                  <a:schemeClr val="bg1"/>
                </a:solidFill>
              </a:rPr>
              <a:t>script</a:t>
            </a:r>
          </a:p>
          <a:p>
            <a:r>
              <a:rPr lang="en-ZA" sz="3500" b="1" dirty="0">
                <a:solidFill>
                  <a:schemeClr val="bg1"/>
                </a:solidFill>
              </a:rPr>
              <a:t>	</a:t>
            </a:r>
            <a:r>
              <a:rPr lang="en-ZA" sz="3500" b="1" dirty="0" smtClean="0">
                <a:solidFill>
                  <a:schemeClr val="bg1"/>
                </a:solidFill>
              </a:rPr>
              <a:t>creation, influence,  audience</a:t>
            </a:r>
          </a:p>
          <a:p>
            <a:r>
              <a:rPr lang="en-ZA" sz="3500" b="1" dirty="0" smtClean="0">
                <a:solidFill>
                  <a:schemeClr val="bg1"/>
                </a:solidFill>
              </a:rPr>
              <a:t>	(</a:t>
            </a:r>
            <a:r>
              <a:rPr lang="en-ZA" sz="3500" b="1" dirty="0">
                <a:solidFill>
                  <a:schemeClr val="bg1"/>
                </a:solidFill>
              </a:rPr>
              <a:t>external factors)</a:t>
            </a:r>
          </a:p>
          <a:p>
            <a:endParaRPr lang="en-ZA" sz="35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0230" y="0"/>
            <a:ext cx="5406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Three phases of “</a:t>
            </a:r>
            <a:r>
              <a:rPr lang="en-ZA" sz="3200" b="1" dirty="0" err="1" smtClean="0">
                <a:solidFill>
                  <a:schemeClr val="bg1"/>
                </a:solidFill>
              </a:rPr>
              <a:t>Storification</a:t>
            </a:r>
            <a:r>
              <a:rPr lang="en-ZA" sz="3200" b="1" dirty="0" smtClean="0">
                <a:solidFill>
                  <a:schemeClr val="bg1"/>
                </a:solidFill>
              </a:rPr>
              <a:t>”</a:t>
            </a:r>
            <a:endParaRPr lang="en-Z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69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547" y="1406644"/>
            <a:ext cx="7997588" cy="513063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590577" y="541930"/>
            <a:ext cx="400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“</a:t>
            </a:r>
            <a:r>
              <a:rPr lang="en-ZA" sz="3200" b="1" dirty="0" err="1">
                <a:solidFill>
                  <a:schemeClr val="bg1"/>
                </a:solidFill>
              </a:rPr>
              <a:t>S</a:t>
            </a:r>
            <a:r>
              <a:rPr lang="en-ZA" sz="3200" b="1" dirty="0" err="1" smtClean="0">
                <a:solidFill>
                  <a:schemeClr val="bg1"/>
                </a:solidFill>
              </a:rPr>
              <a:t>torification</a:t>
            </a:r>
            <a:r>
              <a:rPr lang="en-ZA" sz="3200" b="1" dirty="0" smtClean="0">
                <a:solidFill>
                  <a:schemeClr val="bg1"/>
                </a:solidFill>
              </a:rPr>
              <a:t>” process</a:t>
            </a:r>
            <a:endParaRPr lang="en-ZA" sz="3200" b="1" dirty="0">
              <a:solidFill>
                <a:schemeClr val="bg1"/>
              </a:solidFill>
            </a:endParaRPr>
          </a:p>
        </p:txBody>
      </p:sp>
      <p:pic>
        <p:nvPicPr>
          <p:cNvPr id="9" name="Picture 8" descr="C:\Users\User\Desktop\kl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6" y="1406644"/>
            <a:ext cx="7997588" cy="51306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905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618" y="145426"/>
            <a:ext cx="7174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4000" b="1" dirty="0" smtClean="0">
                <a:solidFill>
                  <a:schemeClr val="bg1"/>
                </a:solidFill>
              </a:rPr>
              <a:t>International Storytelling </a:t>
            </a:r>
            <a:r>
              <a:rPr lang="en-ZA" sz="4000" b="1" dirty="0" err="1" smtClean="0">
                <a:solidFill>
                  <a:schemeClr val="bg1"/>
                </a:solidFill>
              </a:rPr>
              <a:t>Center</a:t>
            </a:r>
            <a:endParaRPr lang="en-ZA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28" y="1429305"/>
            <a:ext cx="3790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600" b="1" dirty="0" smtClean="0">
                <a:solidFill>
                  <a:schemeClr val="bg1"/>
                </a:solidFill>
                <a:latin typeface="Bodoni MT Black" pitchFamily="18" charset="0"/>
              </a:rPr>
              <a:t>- “</a:t>
            </a:r>
            <a:r>
              <a:rPr lang="en-ZA" sz="3600" b="1" dirty="0" smtClean="0">
                <a:solidFill>
                  <a:srgbClr val="FF0000"/>
                </a:solidFill>
                <a:latin typeface="Bodoni MT Black" pitchFamily="18" charset="0"/>
              </a:rPr>
              <a:t>A</a:t>
            </a:r>
            <a:r>
              <a:rPr lang="en-ZA" sz="3600" b="1" dirty="0" smtClean="0">
                <a:solidFill>
                  <a:srgbClr val="FFFF00"/>
                </a:solidFill>
                <a:latin typeface="Bodoni MT Black" pitchFamily="18" charset="0"/>
              </a:rPr>
              <a:t>R</a:t>
            </a:r>
            <a:r>
              <a:rPr lang="en-ZA" sz="3600" b="1" dirty="0" smtClean="0">
                <a:solidFill>
                  <a:srgbClr val="92D050"/>
                </a:solidFill>
                <a:latin typeface="Bodoni MT Black" pitchFamily="18" charset="0"/>
              </a:rPr>
              <a:t>T</a:t>
            </a:r>
            <a:r>
              <a:rPr lang="en-ZA" sz="3600" b="1" dirty="0" smtClean="0">
                <a:solidFill>
                  <a:schemeClr val="bg1"/>
                </a:solidFill>
                <a:latin typeface="Bodoni MT Black" pitchFamily="18" charset="0"/>
              </a:rPr>
              <a:t> </a:t>
            </a:r>
            <a:r>
              <a:rPr lang="en-ZA" sz="3600" b="1" dirty="0" smtClean="0">
                <a:solidFill>
                  <a:srgbClr val="0099FF"/>
                </a:solidFill>
                <a:latin typeface="Bodoni MT Black" pitchFamily="18" charset="0"/>
              </a:rPr>
              <a:t>F</a:t>
            </a:r>
            <a:r>
              <a:rPr lang="en-ZA" sz="3600" b="1" dirty="0" smtClean="0">
                <a:solidFill>
                  <a:srgbClr val="FF00FF"/>
                </a:solidFill>
                <a:latin typeface="Bodoni MT Black" pitchFamily="18" charset="0"/>
              </a:rPr>
              <a:t>O</a:t>
            </a:r>
            <a:r>
              <a:rPr lang="en-ZA" sz="3600" b="1" dirty="0" smtClean="0">
                <a:solidFill>
                  <a:srgbClr val="6600FF"/>
                </a:solidFill>
                <a:latin typeface="Bodoni MT Black" pitchFamily="18" charset="0"/>
              </a:rPr>
              <a:t>R</a:t>
            </a:r>
            <a:r>
              <a:rPr lang="en-ZA" sz="3600" b="1" dirty="0" smtClean="0">
                <a:solidFill>
                  <a:srgbClr val="FF9900"/>
                </a:solidFill>
                <a:latin typeface="Bodoni MT Black" pitchFamily="18" charset="0"/>
              </a:rPr>
              <a:t>M</a:t>
            </a:r>
            <a:r>
              <a:rPr lang="en-ZA" sz="3600" b="1" dirty="0" smtClean="0">
                <a:solidFill>
                  <a:schemeClr val="bg1"/>
                </a:solidFill>
                <a:latin typeface="Bodoni MT Black" pitchFamily="18" charset="0"/>
              </a:rPr>
              <a:t>”</a:t>
            </a:r>
            <a:endParaRPr lang="en-ZA" sz="3600" b="1" dirty="0">
              <a:solidFill>
                <a:schemeClr val="bg1"/>
              </a:solidFill>
              <a:latin typeface="Bodoni MT Black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48584" y="2156425"/>
            <a:ext cx="607480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600" b="1" dirty="0" smtClean="0">
                <a:solidFill>
                  <a:schemeClr val="bg1"/>
                </a:solidFill>
              </a:rPr>
              <a:t> - “art of using languages, </a:t>
            </a:r>
          </a:p>
          <a:p>
            <a:r>
              <a:rPr lang="en-ZA" sz="3600" b="1" dirty="0" smtClean="0">
                <a:solidFill>
                  <a:schemeClr val="bg1"/>
                </a:solidFill>
              </a:rPr>
              <a:t>     vocalization and/or </a:t>
            </a:r>
          </a:p>
          <a:p>
            <a:r>
              <a:rPr lang="en-ZA" sz="3600" b="1" dirty="0" smtClean="0">
                <a:solidFill>
                  <a:schemeClr val="bg1"/>
                </a:solidFill>
              </a:rPr>
              <a:t>     physical movement or</a:t>
            </a:r>
          </a:p>
          <a:p>
            <a:r>
              <a:rPr lang="en-ZA" sz="3600" b="1" dirty="0">
                <a:solidFill>
                  <a:schemeClr val="bg1"/>
                </a:solidFill>
              </a:rPr>
              <a:t> </a:t>
            </a:r>
            <a:r>
              <a:rPr lang="en-ZA" sz="3600" b="1" dirty="0" smtClean="0">
                <a:solidFill>
                  <a:schemeClr val="bg1"/>
                </a:solidFill>
              </a:rPr>
              <a:t>    gesture to reveal images </a:t>
            </a:r>
          </a:p>
          <a:p>
            <a:r>
              <a:rPr lang="en-ZA" sz="3600" b="1" dirty="0">
                <a:solidFill>
                  <a:schemeClr val="bg1"/>
                </a:solidFill>
              </a:rPr>
              <a:t> </a:t>
            </a:r>
            <a:r>
              <a:rPr lang="en-ZA" sz="3600" b="1" dirty="0" smtClean="0">
                <a:solidFill>
                  <a:schemeClr val="bg1"/>
                </a:solidFill>
              </a:rPr>
              <a:t>    of a story … to an audience”</a:t>
            </a:r>
            <a:endParaRPr lang="en-ZA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96184" y="5327248"/>
            <a:ext cx="6101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600" b="1" dirty="0" smtClean="0">
                <a:solidFill>
                  <a:schemeClr val="bg1"/>
                </a:solidFill>
              </a:rPr>
              <a:t> - “all people are story tellers”</a:t>
            </a:r>
            <a:endParaRPr lang="en-Z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5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49700" y="388034"/>
            <a:ext cx="3551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600" b="1" dirty="0" smtClean="0">
                <a:solidFill>
                  <a:schemeClr val="bg1"/>
                </a:solidFill>
              </a:rPr>
              <a:t>Literature Review</a:t>
            </a:r>
            <a:endParaRPr lang="en-ZA" sz="36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097" y="1821934"/>
            <a:ext cx="5468998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ZA" sz="3600" b="1" dirty="0" smtClean="0">
                <a:solidFill>
                  <a:schemeClr val="bg1"/>
                </a:solidFill>
              </a:rPr>
              <a:t>Indigenous communities</a:t>
            </a:r>
          </a:p>
          <a:p>
            <a:pPr marL="571500" indent="-571500">
              <a:buFont typeface="Arial" pitchFamily="34" charset="0"/>
              <a:buChar char="•"/>
            </a:pPr>
            <a:endParaRPr lang="en-ZA" sz="3600" b="1" dirty="0" smtClean="0">
              <a:solidFill>
                <a:schemeClr val="bg1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ZA" sz="3600" b="1" dirty="0" smtClean="0">
                <a:solidFill>
                  <a:schemeClr val="bg1"/>
                </a:solidFill>
              </a:rPr>
              <a:t>Storytelling</a:t>
            </a:r>
          </a:p>
          <a:p>
            <a:pPr marL="571500" indent="-571500">
              <a:buFont typeface="Arial" pitchFamily="34" charset="0"/>
              <a:buChar char="•"/>
            </a:pPr>
            <a:endParaRPr lang="en-ZA" sz="3600" b="1" dirty="0" smtClean="0">
              <a:solidFill>
                <a:schemeClr val="bg1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ZA" sz="3600" b="1" dirty="0" smtClean="0">
                <a:solidFill>
                  <a:schemeClr val="bg1"/>
                </a:solidFill>
              </a:rPr>
              <a:t>Tourist guiding</a:t>
            </a:r>
            <a:endParaRPr lang="en-Z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33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R. Butler and T. Hinch, Tourism and indigenous peoples: Issues and implic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1"/>
            <a:ext cx="2019300" cy="302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international journal of contemporary hospitality manageme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r="12000"/>
          <a:stretch/>
        </p:blipFill>
        <p:spPr bwMode="auto">
          <a:xfrm>
            <a:off x="1607441" y="813813"/>
            <a:ext cx="1752559" cy="232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Publication 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472" y="0"/>
            <a:ext cx="2087061" cy="298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Image result for Journal of Sustainable Touris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678" y="114301"/>
            <a:ext cx="1662431" cy="237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3" t="8915" r="30815" b="5452"/>
          <a:stretch/>
        </p:blipFill>
        <p:spPr bwMode="auto">
          <a:xfrm>
            <a:off x="2166200" y="2984499"/>
            <a:ext cx="2463800" cy="3340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5" name="Picture 19" descr="Urban For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809" y="2984499"/>
            <a:ext cx="1457325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Image result for Indigenous people and economic development: An international perspective,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29000"/>
            <a:ext cx="2328146" cy="33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weiler and black tour guiding research issu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3489465"/>
            <a:ext cx="2165465" cy="332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1" name="Picture 15" descr="Knowledge Base Masthe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25"/>
          <a:stretch/>
        </p:blipFill>
        <p:spPr bwMode="auto">
          <a:xfrm>
            <a:off x="5471037" y="2489203"/>
            <a:ext cx="3633172" cy="114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result for annals of tourism research journal 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8" y="114300"/>
            <a:ext cx="2022462" cy="277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3" name="Picture 17" descr="http://www.dgt.uns.ac.rs/turizam/arhiva/vol_130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02" y="4403826"/>
            <a:ext cx="1854200" cy="241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45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28746" y="-5500"/>
            <a:ext cx="398827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4000" b="1" dirty="0" smtClean="0">
                <a:solidFill>
                  <a:schemeClr val="bg1"/>
                </a:solidFill>
              </a:rPr>
              <a:t>Literature Review</a:t>
            </a:r>
          </a:p>
          <a:p>
            <a:r>
              <a:rPr lang="en-ZA" sz="2800" b="1" dirty="0" smtClean="0">
                <a:solidFill>
                  <a:schemeClr val="bg1"/>
                </a:solidFill>
              </a:rPr>
              <a:t>“Indigenous storytelling”</a:t>
            </a:r>
            <a:endParaRPr lang="en-ZA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03561"/>
            <a:ext cx="610365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600" b="1" u="sng" dirty="0">
                <a:solidFill>
                  <a:srgbClr val="FF0000"/>
                </a:solidFill>
              </a:rPr>
              <a:t>Global </a:t>
            </a:r>
            <a:r>
              <a:rPr lang="en-ZA" sz="3600" b="1" u="sng" dirty="0" smtClean="0">
                <a:solidFill>
                  <a:srgbClr val="FF0000"/>
                </a:solidFill>
              </a:rPr>
              <a:t>North:</a:t>
            </a:r>
          </a:p>
          <a:p>
            <a:pPr marL="571500" indent="-571500">
              <a:buFontTx/>
              <a:buChar char="-"/>
            </a:pPr>
            <a:r>
              <a:rPr lang="en-ZA" sz="3600" b="1" dirty="0" smtClean="0">
                <a:solidFill>
                  <a:schemeClr val="bg1"/>
                </a:solidFill>
              </a:rPr>
              <a:t>Australia: Aboriginal people</a:t>
            </a:r>
          </a:p>
          <a:p>
            <a:pPr marL="571500" indent="-571500">
              <a:buFontTx/>
              <a:buChar char="-"/>
            </a:pPr>
            <a:r>
              <a:rPr lang="en-ZA" sz="3600" b="1" dirty="0" smtClean="0">
                <a:solidFill>
                  <a:schemeClr val="bg1"/>
                </a:solidFill>
              </a:rPr>
              <a:t>New Zealand: Maori</a:t>
            </a:r>
          </a:p>
          <a:p>
            <a:pPr marL="571500" indent="-571500">
              <a:buFontTx/>
              <a:buChar char="-"/>
            </a:pPr>
            <a:r>
              <a:rPr lang="en-ZA" sz="3600" b="1" dirty="0" smtClean="0">
                <a:solidFill>
                  <a:schemeClr val="bg1"/>
                </a:solidFill>
              </a:rPr>
              <a:t>USA: Native Americans</a:t>
            </a:r>
          </a:p>
          <a:p>
            <a:pPr marL="571500" indent="-571500">
              <a:buFontTx/>
              <a:buChar char="-"/>
            </a:pPr>
            <a:r>
              <a:rPr lang="en-ZA" sz="3600" b="1" dirty="0" smtClean="0">
                <a:solidFill>
                  <a:schemeClr val="bg1"/>
                </a:solidFill>
              </a:rPr>
              <a:t>Canada: Native Canadians</a:t>
            </a:r>
            <a:endParaRPr lang="en-ZA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254663"/>
            <a:ext cx="47496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600" b="1" u="sng" dirty="0" smtClean="0">
                <a:solidFill>
                  <a:srgbClr val="FF0000"/>
                </a:solidFill>
              </a:rPr>
              <a:t>Africa:</a:t>
            </a:r>
          </a:p>
          <a:p>
            <a:pPr marL="571500" indent="-571500">
              <a:buFontTx/>
              <a:buChar char="-"/>
            </a:pPr>
            <a:r>
              <a:rPr lang="en-ZA" sz="3600" b="1" dirty="0" smtClean="0">
                <a:solidFill>
                  <a:schemeClr val="bg1"/>
                </a:solidFill>
              </a:rPr>
              <a:t>African storytelling</a:t>
            </a:r>
          </a:p>
          <a:p>
            <a:pPr marL="571500" indent="-571500">
              <a:buFontTx/>
              <a:buChar char="-"/>
            </a:pPr>
            <a:r>
              <a:rPr lang="en-ZA" sz="3600" b="1" dirty="0" smtClean="0">
                <a:solidFill>
                  <a:schemeClr val="bg1"/>
                </a:solidFill>
              </a:rPr>
              <a:t>Cradle of storytelling</a:t>
            </a:r>
            <a:endParaRPr lang="en-Z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6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4691" y="715925"/>
            <a:ext cx="59019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sz="2400" dirty="0" smtClean="0">
              <a:solidFill>
                <a:schemeClr val="bg1"/>
              </a:solidFill>
            </a:endParaRPr>
          </a:p>
          <a:p>
            <a:r>
              <a:rPr lang="en-ZA" sz="2400" dirty="0" smtClean="0">
                <a:solidFill>
                  <a:schemeClr val="bg1"/>
                </a:solidFill>
              </a:rPr>
              <a:t>“…living Museum of the whole stock of social </a:t>
            </a:r>
          </a:p>
          <a:p>
            <a:r>
              <a:rPr lang="en-ZA" sz="2400" dirty="0" smtClean="0">
                <a:solidFill>
                  <a:schemeClr val="bg1"/>
                </a:solidFill>
              </a:rPr>
              <a:t>cultural output stored up by the peoples who </a:t>
            </a:r>
          </a:p>
          <a:p>
            <a:r>
              <a:rPr lang="en-ZA" sz="2400" dirty="0" smtClean="0">
                <a:solidFill>
                  <a:schemeClr val="bg1"/>
                </a:solidFill>
              </a:rPr>
              <a:t>are purported to have no written records”</a:t>
            </a:r>
            <a:endParaRPr lang="en-ZA" sz="2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26148" y="192705"/>
            <a:ext cx="2754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2800" b="1" dirty="0">
                <a:solidFill>
                  <a:schemeClr val="bg1"/>
                </a:solidFill>
              </a:rPr>
              <a:t>ORAL TRADITION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7090" y="2443825"/>
            <a:ext cx="5901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sz="2400" dirty="0" smtClean="0">
              <a:solidFill>
                <a:schemeClr val="bg1"/>
              </a:solidFill>
            </a:endParaRPr>
          </a:p>
          <a:p>
            <a:r>
              <a:rPr lang="en-ZA" sz="2400" dirty="0" smtClean="0">
                <a:solidFill>
                  <a:schemeClr val="bg1"/>
                </a:solidFill>
              </a:rPr>
              <a:t>“…oral tradition …puts flesh on the bones of the past…”</a:t>
            </a:r>
            <a:endParaRPr lang="en-ZA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091" y="3802395"/>
            <a:ext cx="59019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sz="2400" dirty="0" smtClean="0">
              <a:solidFill>
                <a:schemeClr val="bg1"/>
              </a:solidFill>
            </a:endParaRPr>
          </a:p>
          <a:p>
            <a:r>
              <a:rPr lang="en-ZA" sz="2400" dirty="0" smtClean="0">
                <a:solidFill>
                  <a:schemeClr val="bg1"/>
                </a:solidFill>
              </a:rPr>
              <a:t>“…individuals who originate in a particular setting; belong to an identifiable group; are able to tell and relate stories being told in a specific context…”</a:t>
            </a:r>
            <a:endParaRPr lang="en-ZA" sz="2400" dirty="0">
              <a:solidFill>
                <a:schemeClr val="bg1"/>
              </a:solidFill>
            </a:endParaRPr>
          </a:p>
        </p:txBody>
      </p:sp>
      <p:pic>
        <p:nvPicPr>
          <p:cNvPr id="6150" name="Picture 6" descr="Image result for oral tradi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728" y="2979737"/>
            <a:ext cx="2409825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45728" y="2979737"/>
            <a:ext cx="2409825" cy="3648076"/>
          </a:xfrm>
          <a:prstGeom prst="rect">
            <a:avLst/>
          </a:prstGeom>
          <a:noFill/>
          <a:ln w="28575">
            <a:solidFill>
              <a:srgbClr val="0099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83749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1857"/>
            <a:ext cx="7809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4000" b="1" dirty="0" smtClean="0">
                <a:solidFill>
                  <a:schemeClr val="bg1"/>
                </a:solidFill>
              </a:rPr>
              <a:t>Tourism &amp; Indigenous communities </a:t>
            </a:r>
            <a:endParaRPr lang="en-ZA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00" y="1511300"/>
            <a:ext cx="430964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200" b="1" dirty="0" smtClean="0">
                <a:solidFill>
                  <a:srgbClr val="FF0000"/>
                </a:solidFill>
              </a:rPr>
              <a:t>Positives:</a:t>
            </a:r>
          </a:p>
          <a:p>
            <a:pPr marL="457200" indent="-457200">
              <a:buFontTx/>
              <a:buChar char="-"/>
            </a:pPr>
            <a:r>
              <a:rPr lang="en-ZA" sz="3200" b="1" dirty="0" smtClean="0">
                <a:solidFill>
                  <a:schemeClr val="bg1"/>
                </a:solidFill>
              </a:rPr>
              <a:t>Economic up-</a:t>
            </a:r>
            <a:r>
              <a:rPr lang="en-ZA" sz="3200" b="1" dirty="0" err="1" smtClean="0">
                <a:solidFill>
                  <a:schemeClr val="bg1"/>
                </a:solidFill>
              </a:rPr>
              <a:t>liftment</a:t>
            </a:r>
            <a:endParaRPr lang="en-ZA" sz="3200" b="1" dirty="0" smtClean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</a:pPr>
            <a:r>
              <a:rPr lang="en-ZA" sz="3200" b="1" dirty="0" smtClean="0">
                <a:solidFill>
                  <a:schemeClr val="bg1"/>
                </a:solidFill>
              </a:rPr>
              <a:t>Employment</a:t>
            </a:r>
          </a:p>
          <a:p>
            <a:pPr marL="457200" indent="-457200">
              <a:buFontTx/>
              <a:buChar char="-"/>
            </a:pPr>
            <a:r>
              <a:rPr lang="en-ZA" sz="3200" b="1" dirty="0" smtClean="0">
                <a:solidFill>
                  <a:schemeClr val="bg1"/>
                </a:solidFill>
              </a:rPr>
              <a:t>Poverty reduction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" y="3975100"/>
            <a:ext cx="357886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200" b="1" dirty="0"/>
              <a:t>Negatives:</a:t>
            </a:r>
          </a:p>
          <a:p>
            <a:pPr indent="-457200">
              <a:buFontTx/>
              <a:buChar char="-"/>
            </a:pPr>
            <a:r>
              <a:rPr lang="en-ZA" sz="3200" b="1" dirty="0">
                <a:solidFill>
                  <a:schemeClr val="bg1"/>
                </a:solidFill>
              </a:rPr>
              <a:t>Authenticity?</a:t>
            </a:r>
          </a:p>
          <a:p>
            <a:pPr indent="-457200">
              <a:buFontTx/>
              <a:buChar char="-"/>
            </a:pPr>
            <a:r>
              <a:rPr lang="en-ZA" sz="3200" b="1" dirty="0">
                <a:solidFill>
                  <a:schemeClr val="bg1"/>
                </a:solidFill>
              </a:rPr>
              <a:t>Commoditization</a:t>
            </a:r>
          </a:p>
          <a:p>
            <a:pPr indent="-457200">
              <a:buFontTx/>
              <a:buChar char="-"/>
            </a:pPr>
            <a:r>
              <a:rPr lang="en-ZA" sz="3200" b="1" dirty="0" smtClean="0">
                <a:solidFill>
                  <a:schemeClr val="bg1"/>
                </a:solidFill>
              </a:rPr>
              <a:t>Disruptions</a:t>
            </a:r>
            <a:endParaRPr lang="en-Z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0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84042" y="-132242"/>
            <a:ext cx="228626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ZA" sz="3600" b="1" dirty="0" smtClean="0">
                <a:solidFill>
                  <a:schemeClr val="bg1"/>
                </a:solidFill>
              </a:rPr>
              <a:t>Touristic </a:t>
            </a:r>
          </a:p>
          <a:p>
            <a:pPr algn="r"/>
            <a:r>
              <a:rPr lang="en-ZA" sz="3600" b="1" dirty="0" smtClean="0">
                <a:solidFill>
                  <a:schemeClr val="bg1"/>
                </a:solidFill>
              </a:rPr>
              <a:t>Experience</a:t>
            </a:r>
          </a:p>
          <a:p>
            <a:pPr algn="r"/>
            <a:r>
              <a:rPr lang="en-ZA" sz="3600" b="1" dirty="0" smtClean="0">
                <a:solidFill>
                  <a:schemeClr val="bg1"/>
                </a:solidFill>
              </a:rPr>
              <a:t>Modes</a:t>
            </a:r>
            <a:endParaRPr lang="en-ZA" sz="3600" b="1" dirty="0">
              <a:solidFill>
                <a:schemeClr val="bg1"/>
              </a:solidFill>
            </a:endParaRPr>
          </a:p>
          <a:p>
            <a:pPr algn="r"/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1901229"/>
            <a:ext cx="6717671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ZA" sz="3600" b="1" dirty="0" smtClean="0">
                <a:solidFill>
                  <a:srgbClr val="99FF33"/>
                </a:solidFill>
              </a:rPr>
              <a:t> Recreational - entertainment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ZA" sz="3600" b="1" dirty="0" smtClean="0">
                <a:solidFill>
                  <a:srgbClr val="FF0000"/>
                </a:solidFill>
              </a:rPr>
              <a:t> Diversionary - escape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ZA" sz="3600" b="1" dirty="0" smtClean="0">
                <a:solidFill>
                  <a:srgbClr val="0099FF"/>
                </a:solidFill>
              </a:rPr>
              <a:t> Experiential - meaning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ZA" sz="3600" b="1" dirty="0" smtClean="0">
                <a:solidFill>
                  <a:srgbClr val="6600FF"/>
                </a:solidFill>
              </a:rPr>
              <a:t> Experimental - alternatives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ZA" sz="3600" b="1" dirty="0" smtClean="0">
                <a:solidFill>
                  <a:srgbClr val="FF00FF"/>
                </a:solidFill>
              </a:rPr>
              <a:t> Existential - spiritual</a:t>
            </a:r>
            <a:endParaRPr lang="en-ZA" sz="3600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3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4200" y="875346"/>
            <a:ext cx="4186872" cy="58175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1059497" y="2090649"/>
            <a:ext cx="3030858" cy="4132351"/>
          </a:xfrm>
          <a:prstGeom prst="rect">
            <a:avLst/>
          </a:prstGeom>
          <a:solidFill>
            <a:srgbClr val="F57B1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A" sz="2200" b="1" cap="all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 </a:t>
            </a:r>
            <a:endParaRPr lang="en-ZA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b="1" cap="all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A POLICY REVIEW OF THE TOURIST GUIDING SECTOR IN SOUTH AFRICA</a:t>
            </a:r>
            <a:endParaRPr lang="en-ZA" sz="9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ZA" sz="1200" cap="all" dirty="0" smtClean="0">
              <a:solidFill>
                <a:srgbClr val="FFFFFF"/>
              </a:solidFill>
              <a:effectLst/>
              <a:latin typeface="Arial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1200" cap="all" dirty="0" smtClean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Department </a:t>
            </a:r>
            <a:r>
              <a:rPr lang="en-ZA" sz="1200" cap="all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of Heritage and historical studies</a:t>
            </a:r>
            <a:endParaRPr lang="en-ZA" sz="7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1200" cap="all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University of Pretoria</a:t>
            </a:r>
            <a:endParaRPr lang="en-ZA" sz="7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ZA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ZA" sz="1600" b="1" cap="all" dirty="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2017 – 2018</a:t>
            </a:r>
          </a:p>
        </p:txBody>
      </p:sp>
      <p:pic>
        <p:nvPicPr>
          <p:cNvPr id="4" name="Picture 3" descr="Dept Tourism logo - 40% of original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" y="990600"/>
            <a:ext cx="2239328" cy="60578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601859" y="132834"/>
            <a:ext cx="5940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600" b="1" dirty="0" smtClean="0">
                <a:solidFill>
                  <a:schemeClr val="bg1"/>
                </a:solidFill>
              </a:rPr>
              <a:t>Research Report of 2017-2018</a:t>
            </a:r>
            <a:endParaRPr lang="en-ZA" sz="36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1" y="1981200"/>
            <a:ext cx="3886200" cy="31368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949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8701" y="58327"/>
            <a:ext cx="34874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800" dirty="0" smtClean="0">
                <a:solidFill>
                  <a:schemeClr val="bg1"/>
                </a:solidFill>
                <a:latin typeface="Arial Black" pitchFamily="34" charset="0"/>
              </a:rPr>
              <a:t>ROLES OF THE </a:t>
            </a:r>
          </a:p>
          <a:p>
            <a:r>
              <a:rPr lang="en-ZA" sz="2800" dirty="0" smtClean="0">
                <a:solidFill>
                  <a:schemeClr val="bg1"/>
                </a:solidFill>
                <a:latin typeface="Arial Black" pitchFamily="34" charset="0"/>
              </a:rPr>
              <a:t>TOURIST GUIDE </a:t>
            </a:r>
            <a:endParaRPr lang="en-ZA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8434" y="1024596"/>
            <a:ext cx="11103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92D050"/>
                </a:solidFill>
              </a:rPr>
              <a:t>Actor</a:t>
            </a:r>
            <a:endParaRPr lang="en-ZA" sz="3200" b="1" dirty="0">
              <a:solidFill>
                <a:srgbClr val="92D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43560" y="3473015"/>
            <a:ext cx="23038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99FF"/>
                </a:solidFill>
              </a:rPr>
              <a:t>Ambassador</a:t>
            </a:r>
            <a:endParaRPr lang="en-ZA" sz="3200" b="1" dirty="0">
              <a:solidFill>
                <a:srgbClr val="0099FF"/>
              </a:solidFill>
              <a:ea typeface="Calibri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1348" y="2115796"/>
            <a:ext cx="12402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6600FF"/>
                </a:solidFill>
              </a:rPr>
              <a:t>Buffer</a:t>
            </a:r>
            <a:endParaRPr lang="en-ZA" sz="3200" b="1" dirty="0">
              <a:solidFill>
                <a:srgbClr val="6600FF"/>
              </a:solidFill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66946" y="4022783"/>
            <a:ext cx="18290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9933"/>
                </a:solidFill>
              </a:rPr>
              <a:t>Caretaker</a:t>
            </a:r>
            <a:endParaRPr lang="en-ZA" sz="3200" b="1" dirty="0">
              <a:solidFill>
                <a:srgbClr val="FF9933"/>
              </a:solidFill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1348" y="3180628"/>
            <a:ext cx="15353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8080"/>
                </a:solidFill>
              </a:rPr>
              <a:t>Catalyst</a:t>
            </a:r>
            <a:endParaRPr lang="en-ZA" sz="3200" b="1" dirty="0">
              <a:solidFill>
                <a:srgbClr val="008080"/>
              </a:solidFill>
              <a:ea typeface="Calibri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154" y="5165243"/>
            <a:ext cx="26581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FCC"/>
                </a:solidFill>
              </a:rPr>
              <a:t>Culture Broker</a:t>
            </a:r>
            <a:endParaRPr lang="en-ZA" sz="3200" b="1" dirty="0">
              <a:solidFill>
                <a:srgbClr val="FFFFCC"/>
              </a:solidFill>
              <a:ea typeface="Calibri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47965" y="2139886"/>
            <a:ext cx="32480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996633"/>
                </a:solidFill>
              </a:rPr>
              <a:t>Information-Giver</a:t>
            </a:r>
            <a:endParaRPr lang="en-ZA" sz="3200" b="1" dirty="0">
              <a:solidFill>
                <a:srgbClr val="996633"/>
              </a:solidFill>
              <a:ea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36264" y="4872443"/>
            <a:ext cx="2404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9933FF"/>
                </a:solidFill>
              </a:rPr>
              <a:t>Intermediary</a:t>
            </a:r>
            <a:endParaRPr lang="en-ZA" sz="3200" b="1" dirty="0">
              <a:solidFill>
                <a:srgbClr val="9933FF"/>
              </a:solidFill>
              <a:ea typeface="Calibri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99818" y="1024596"/>
            <a:ext cx="39406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Interpreter/Translator</a:t>
            </a:r>
            <a:endParaRPr lang="en-ZA" sz="3200" b="1" dirty="0">
              <a:solidFill>
                <a:srgbClr val="FFFF00"/>
              </a:solidFill>
              <a:ea typeface="Calibri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25606" y="5457630"/>
            <a:ext cx="1338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C0099"/>
                </a:solidFill>
              </a:rPr>
              <a:t>Leader</a:t>
            </a:r>
            <a:endParaRPr lang="en-ZA" sz="3200" b="1" dirty="0">
              <a:solidFill>
                <a:srgbClr val="CC0099"/>
              </a:solidFill>
              <a:ea typeface="Calibri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3265" y="3814244"/>
            <a:ext cx="17750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FF00"/>
                </a:solidFill>
              </a:rPr>
              <a:t>Mediator</a:t>
            </a:r>
            <a:endParaRPr lang="en-ZA" sz="3200" b="1" dirty="0">
              <a:solidFill>
                <a:srgbClr val="00FF00"/>
              </a:solidFill>
              <a:ea typeface="Calibri"/>
              <a:cs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36412" y="4617197"/>
            <a:ext cx="2146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C9900"/>
                </a:solidFill>
              </a:rPr>
              <a:t>Middleman</a:t>
            </a:r>
            <a:endParaRPr lang="en-ZA" sz="3200" b="1" dirty="0">
              <a:solidFill>
                <a:srgbClr val="CC9900"/>
              </a:solidFill>
              <a:ea typeface="Calibri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3265" y="296304"/>
            <a:ext cx="18287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00CCFF"/>
                </a:solidFill>
              </a:rPr>
              <a:t>Organiser</a:t>
            </a:r>
            <a:endParaRPr lang="en-ZA" sz="3200" b="1" dirty="0">
              <a:solidFill>
                <a:srgbClr val="00CCFF"/>
              </a:solidFill>
              <a:ea typeface="Calibri"/>
              <a:cs typeface="Times New Roma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5592" y="1609371"/>
            <a:ext cx="22234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66FF"/>
                </a:solidFill>
              </a:rPr>
              <a:t>Salesperson</a:t>
            </a:r>
            <a:endParaRPr lang="en-ZA" sz="3200" b="1" dirty="0">
              <a:solidFill>
                <a:srgbClr val="FF66FF"/>
              </a:solidFill>
              <a:ea typeface="Calibri"/>
              <a:cs typeface="Times New Roman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83154" y="2819420"/>
            <a:ext cx="15552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66FFFF"/>
                </a:solidFill>
              </a:rPr>
              <a:t>Shaman</a:t>
            </a:r>
            <a:endParaRPr lang="en-ZA" sz="3200" b="1" dirty="0">
              <a:solidFill>
                <a:srgbClr val="66FFFF"/>
              </a:solidFill>
              <a:ea typeface="Calibri"/>
              <a:cs typeface="Times New Roman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5592" y="2561753"/>
            <a:ext cx="1505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Teacher</a:t>
            </a:r>
            <a:endParaRPr lang="en-ZA" sz="32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328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59"/>
          <a:stretch/>
        </p:blipFill>
        <p:spPr bwMode="auto">
          <a:xfrm>
            <a:off x="461214" y="1527019"/>
            <a:ext cx="5115340" cy="4010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546326" y="1289150"/>
            <a:ext cx="4115435" cy="3667760"/>
          </a:xfrm>
          <a:prstGeom prst="ellipse">
            <a:avLst/>
          </a:prstGeom>
          <a:solidFill>
            <a:schemeClr val="accent4">
              <a:alpha val="6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6" name="Oval 5"/>
          <p:cNvSpPr/>
          <p:nvPr/>
        </p:nvSpPr>
        <p:spPr>
          <a:xfrm>
            <a:off x="1571504" y="3342108"/>
            <a:ext cx="3090257" cy="2194936"/>
          </a:xfrm>
          <a:prstGeom prst="ellipse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20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ZA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651820" y="3234179"/>
            <a:ext cx="581660" cy="572135"/>
          </a:xfrm>
          <a:prstGeom prst="ellipse">
            <a:avLst/>
          </a:prstGeom>
          <a:solidFill>
            <a:srgbClr val="3366CC"/>
          </a:solidFill>
          <a:ln>
            <a:solidFill>
              <a:srgbClr val="3366C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200">
                <a:ln>
                  <a:solidFill>
                    <a:srgbClr val="3366CC"/>
                  </a:solidFill>
                </a:ln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ZA" sz="1200">
              <a:ln>
                <a:solidFill>
                  <a:srgbClr val="3366CC"/>
                </a:solidFill>
              </a:ln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914470" y="3429000"/>
            <a:ext cx="236495" cy="240259"/>
          </a:xfrm>
          <a:prstGeom prst="ellipse">
            <a:avLst/>
          </a:prstGeom>
          <a:solidFill>
            <a:srgbClr val="6600CC">
              <a:alpha val="49804"/>
            </a:srgbClr>
          </a:solidFill>
          <a:ln>
            <a:solidFill>
              <a:srgbClr val="6600CC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200">
                <a:ln>
                  <a:solidFill>
                    <a:srgbClr val="002F87"/>
                  </a:solidFill>
                </a:ln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ZA" sz="1200">
              <a:ln>
                <a:solidFill>
                  <a:srgbClr val="002F87"/>
                </a:solidFill>
              </a:ln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117999" y="1519707"/>
            <a:ext cx="811369" cy="796403"/>
          </a:xfrm>
          <a:prstGeom prst="ellipse">
            <a:avLst/>
          </a:prstGeom>
          <a:solidFill>
            <a:schemeClr val="accent4">
              <a:alpha val="6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741050" y="334210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259130" y="2512133"/>
            <a:ext cx="631065" cy="619014"/>
          </a:xfrm>
          <a:prstGeom prst="ellipse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20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ZA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283832" y="3342108"/>
            <a:ext cx="581660" cy="572135"/>
          </a:xfrm>
          <a:prstGeom prst="ellipse">
            <a:avLst/>
          </a:prstGeom>
          <a:solidFill>
            <a:srgbClr val="3366CC"/>
          </a:solidFill>
          <a:ln>
            <a:solidFill>
              <a:srgbClr val="3366C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200">
                <a:ln>
                  <a:solidFill>
                    <a:srgbClr val="3366CC"/>
                  </a:solidFill>
                </a:ln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ZA" sz="1200">
              <a:ln>
                <a:solidFill>
                  <a:srgbClr val="3366CC"/>
                </a:solidFill>
              </a:ln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456415" y="4199837"/>
            <a:ext cx="236495" cy="240259"/>
          </a:xfrm>
          <a:prstGeom prst="ellipse">
            <a:avLst/>
          </a:prstGeom>
          <a:solidFill>
            <a:srgbClr val="6600CC">
              <a:alpha val="49804"/>
            </a:srgbClr>
          </a:solidFill>
          <a:ln>
            <a:solidFill>
              <a:srgbClr val="6600CC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200">
                <a:ln>
                  <a:solidFill>
                    <a:srgbClr val="002F87"/>
                  </a:solidFill>
                </a:ln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ZA" sz="1200">
              <a:ln>
                <a:solidFill>
                  <a:srgbClr val="002F87"/>
                </a:solidFill>
              </a:ln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29446" y="1682769"/>
            <a:ext cx="2467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000" b="1" dirty="0" smtClean="0">
                <a:latin typeface="Arial Black" pitchFamily="34" charset="0"/>
              </a:rPr>
              <a:t>Cross-border TG</a:t>
            </a:r>
            <a:endParaRPr lang="en-ZA" sz="2000" b="1" dirty="0">
              <a:latin typeface="Arial Black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4846" y="2579244"/>
            <a:ext cx="1838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000" b="1" dirty="0" smtClean="0">
                <a:latin typeface="Arial Black" pitchFamily="34" charset="0"/>
              </a:rPr>
              <a:t>National TG</a:t>
            </a:r>
            <a:endParaRPr lang="en-ZA" sz="2000" b="1" dirty="0">
              <a:latin typeface="Arial Black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4846" y="3359808"/>
            <a:ext cx="2053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000" b="1" dirty="0" smtClean="0">
                <a:latin typeface="Arial Black" pitchFamily="34" charset="0"/>
              </a:rPr>
              <a:t>Provincial TG</a:t>
            </a:r>
            <a:endParaRPr lang="en-ZA" sz="2000" b="1" dirty="0"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4846" y="4101735"/>
            <a:ext cx="2227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000" b="1" dirty="0" smtClean="0">
                <a:latin typeface="Arial Black" pitchFamily="34" charset="0"/>
              </a:rPr>
              <a:t>Local / Site TG</a:t>
            </a:r>
            <a:endParaRPr lang="en-ZA" sz="2000" b="1" dirty="0">
              <a:latin typeface="Arial Black" pitchFamily="34" charset="0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63750" y="270409"/>
            <a:ext cx="611799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ZA" sz="3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Tourist Guide Classification</a:t>
            </a:r>
            <a:endParaRPr kumimoji="0" lang="en-ZA" sz="3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382474" y="4725690"/>
            <a:ext cx="384375" cy="382349"/>
          </a:xfrm>
          <a:prstGeom prst="ellipse">
            <a:avLst/>
          </a:prstGeom>
          <a:solidFill>
            <a:srgbClr val="6600FF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200" dirty="0">
                <a:ln>
                  <a:solidFill>
                    <a:srgbClr val="3366CC"/>
                  </a:solidFill>
                </a:ln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ZA" sz="1200" dirty="0">
              <a:ln>
                <a:solidFill>
                  <a:srgbClr val="3366CC"/>
                </a:solidFill>
              </a:ln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40468" y="4804272"/>
            <a:ext cx="2057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000" b="1" dirty="0" smtClean="0">
                <a:latin typeface="Arial Black" pitchFamily="34" charset="0"/>
              </a:rPr>
              <a:t>Specialist TG</a:t>
            </a:r>
            <a:endParaRPr lang="en-ZA" sz="2000" b="1" dirty="0">
              <a:latin typeface="Arial Black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369595" y="5728311"/>
            <a:ext cx="384375" cy="382349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200" dirty="0">
                <a:ln>
                  <a:solidFill>
                    <a:srgbClr val="3366CC"/>
                  </a:solidFill>
                </a:ln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ZA" sz="1200" dirty="0">
              <a:ln>
                <a:solidFill>
                  <a:srgbClr val="3366CC"/>
                </a:solidFill>
              </a:ln>
              <a:solidFill>
                <a:srgbClr val="FFFF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70388" y="5738393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600" b="1" dirty="0" smtClean="0">
                <a:latin typeface="Arial Black" pitchFamily="34" charset="0"/>
              </a:rPr>
              <a:t>?</a:t>
            </a:r>
            <a:endParaRPr lang="en-ZA" sz="3600" b="1" dirty="0">
              <a:latin typeface="Arial Black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735315" y="3686184"/>
            <a:ext cx="236495" cy="240259"/>
          </a:xfrm>
          <a:prstGeom prst="ellipse">
            <a:avLst/>
          </a:prstGeom>
          <a:solidFill>
            <a:srgbClr val="6600CC">
              <a:alpha val="49804"/>
            </a:srgbClr>
          </a:solidFill>
          <a:ln>
            <a:solidFill>
              <a:srgbClr val="6600CC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200">
                <a:ln>
                  <a:solidFill>
                    <a:srgbClr val="002F87"/>
                  </a:solidFill>
                </a:ln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ZA" sz="1200">
              <a:ln>
                <a:solidFill>
                  <a:srgbClr val="002F87"/>
                </a:solidFill>
              </a:ln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283832" y="270409"/>
            <a:ext cx="2183893" cy="1025779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17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7" grpId="0" animBg="1"/>
      <p:bldP spid="9" grpId="0" animBg="1"/>
      <p:bldP spid="11" grpId="0" animBg="1"/>
      <p:bldP spid="12" grpId="0" animBg="1"/>
      <p:bldP spid="14" grpId="0" animBg="1"/>
      <p:bldP spid="15" grpId="0"/>
      <p:bldP spid="16" grpId="0"/>
      <p:bldP spid="17" grpId="0"/>
      <p:bldP spid="18" grpId="0"/>
      <p:bldP spid="20" grpId="0" animBg="1"/>
      <p:bldP spid="2" grpId="0"/>
      <p:bldP spid="21" grpId="0" animBg="1"/>
      <p:bldP spid="22" grpId="0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93052505"/>
              </p:ext>
            </p:extLst>
          </p:nvPr>
        </p:nvGraphicFramePr>
        <p:xfrm>
          <a:off x="355600" y="1143000"/>
          <a:ext cx="5588000" cy="486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7000" y="164812"/>
            <a:ext cx="61843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Three tier tourist guiding hierarchy 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457950" y="5400675"/>
            <a:ext cx="2514601" cy="1357222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91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4" t="64288"/>
          <a:stretch/>
        </p:blipFill>
        <p:spPr bwMode="auto">
          <a:xfrm flipH="1">
            <a:off x="6638141" y="3191691"/>
            <a:ext cx="1996408" cy="30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24" b="64672"/>
          <a:stretch/>
        </p:blipFill>
        <p:spPr bwMode="auto">
          <a:xfrm>
            <a:off x="4151141" y="1811121"/>
            <a:ext cx="2122167" cy="355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Related image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" t="65572" r="82045"/>
          <a:stretch/>
        </p:blipFill>
        <p:spPr bwMode="auto">
          <a:xfrm>
            <a:off x="2521132" y="2586445"/>
            <a:ext cx="1314995" cy="28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lated image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" t="66352" r="82045" b="1"/>
          <a:stretch/>
        </p:blipFill>
        <p:spPr bwMode="auto">
          <a:xfrm>
            <a:off x="1410788" y="2325186"/>
            <a:ext cx="1215297" cy="281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elated image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t="66327" r="82045"/>
          <a:stretch/>
        </p:blipFill>
        <p:spPr bwMode="auto">
          <a:xfrm>
            <a:off x="418011" y="3429000"/>
            <a:ext cx="1283421" cy="281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lated image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" t="67800" r="82045"/>
          <a:stretch/>
        </p:blipFill>
        <p:spPr bwMode="auto">
          <a:xfrm>
            <a:off x="2521132" y="4015830"/>
            <a:ext cx="1314995" cy="269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9" t="15548" r="15608"/>
          <a:stretch/>
        </p:blipFill>
        <p:spPr bwMode="auto">
          <a:xfrm>
            <a:off x="1606732" y="3353111"/>
            <a:ext cx="1019354" cy="275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5042552" y="2895954"/>
            <a:ext cx="339346" cy="304088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3395" y="3047998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400" b="1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cs typeface="Narkisim" pitchFamily="34" charset="-79"/>
              </a:rPr>
              <a:t>IST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09071" y="1103222"/>
            <a:ext cx="35456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sz="2400" b="1" dirty="0" smtClean="0">
                <a:latin typeface="Arial Black" pitchFamily="34" charset="0"/>
                <a:cs typeface="Narkisim" pitchFamily="34" charset="-79"/>
              </a:rPr>
              <a:t>CULTURE TOURIST </a:t>
            </a:r>
          </a:p>
          <a:p>
            <a:pPr algn="ctr"/>
            <a:r>
              <a:rPr lang="en-ZA" sz="2400" b="1" dirty="0" smtClean="0">
                <a:latin typeface="Arial Black" pitchFamily="34" charset="0"/>
                <a:cs typeface="Narkisim" pitchFamily="34" charset="-79"/>
              </a:rPr>
              <a:t>GUIDE</a:t>
            </a:r>
            <a:endParaRPr lang="en-ZA" sz="2400" b="1" dirty="0">
              <a:latin typeface="Arial Black" pitchFamily="34" charset="0"/>
              <a:cs typeface="Narkisim" pitchFamily="34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4367" y="1915629"/>
            <a:ext cx="1937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400" b="1" dirty="0" smtClean="0">
                <a:solidFill>
                  <a:srgbClr val="0099CC"/>
                </a:solidFill>
                <a:latin typeface="Arial Black" pitchFamily="34" charset="0"/>
                <a:cs typeface="Narkisim" pitchFamily="34" charset="-79"/>
              </a:rPr>
              <a:t>TOURISTS</a:t>
            </a:r>
            <a:endParaRPr lang="en-ZA" sz="2400" b="1" dirty="0">
              <a:solidFill>
                <a:srgbClr val="0099CC"/>
              </a:solidFill>
              <a:latin typeface="Arial Black" pitchFamily="34" charset="0"/>
              <a:cs typeface="Narkisim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530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24621227"/>
              </p:ext>
            </p:extLst>
          </p:nvPr>
        </p:nvGraphicFramePr>
        <p:xfrm>
          <a:off x="139700" y="14351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7000" y="164812"/>
            <a:ext cx="7558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Positioning ISTs in tourist guiding hierarchy 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457950" y="5400675"/>
            <a:ext cx="2514601" cy="1357222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45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northern cape outlin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945" y="4230724"/>
            <a:ext cx="2566395" cy="224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 result for northern cape">
            <a:hlinkClick r:id="rId5" tgtFrame="&quot;_blank&quot;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3" y="221046"/>
            <a:ext cx="5786651" cy="57157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038982" y="203291"/>
            <a:ext cx="1706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400" b="1" dirty="0" smtClean="0">
                <a:solidFill>
                  <a:schemeClr val="bg1"/>
                </a:solidFill>
              </a:rPr>
              <a:t>NORTHERN </a:t>
            </a:r>
            <a:br>
              <a:rPr lang="en-ZA" sz="2400" b="1" dirty="0" smtClean="0">
                <a:solidFill>
                  <a:schemeClr val="bg1"/>
                </a:solidFill>
              </a:rPr>
            </a:br>
            <a:r>
              <a:rPr lang="en-ZA" sz="2400" b="1" dirty="0" smtClean="0">
                <a:solidFill>
                  <a:schemeClr val="bg1"/>
                </a:solidFill>
              </a:rPr>
              <a:t>CAPE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9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Image result for khomani S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481511"/>
            <a:ext cx="6571150" cy="437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4373" y="895346"/>
            <a:ext cx="3343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 smtClean="0">
                <a:solidFill>
                  <a:srgbClr val="FF9900"/>
                </a:solidFill>
              </a:rPr>
              <a:t>NORTHERN CAPE  </a:t>
            </a:r>
          </a:p>
          <a:p>
            <a:r>
              <a:rPr lang="en-ZA" sz="3200" b="1" dirty="0" smtClean="0">
                <a:solidFill>
                  <a:srgbClr val="FF9900"/>
                </a:solidFill>
              </a:rPr>
              <a:t>KHOMANI </a:t>
            </a:r>
            <a:r>
              <a:rPr lang="en-ZA" sz="2400" b="1" dirty="0" smtClean="0">
                <a:solidFill>
                  <a:srgbClr val="FF9900"/>
                </a:solidFill>
              </a:rPr>
              <a:t> </a:t>
            </a:r>
            <a:r>
              <a:rPr lang="en-ZA" sz="3200" b="1" dirty="0" smtClean="0">
                <a:solidFill>
                  <a:srgbClr val="FF9900"/>
                </a:solidFill>
              </a:rPr>
              <a:t>SAN</a:t>
            </a:r>
            <a:endParaRPr lang="en-ZA" sz="3200" b="1" dirty="0">
              <a:solidFill>
                <a:srgbClr val="FF9900"/>
              </a:solidFill>
            </a:endParaRPr>
          </a:p>
        </p:txBody>
      </p:sp>
      <p:pic>
        <p:nvPicPr>
          <p:cNvPr id="9218" name="Picture 2" descr="Image result for khomani san peace par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"/>
          <a:stretch/>
        </p:blipFill>
        <p:spPr bwMode="auto">
          <a:xfrm>
            <a:off x="4994275" y="0"/>
            <a:ext cx="4149725" cy="417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62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8" t="27284" r="20187"/>
          <a:stretch>
            <a:fillRect/>
          </a:stretch>
        </p:blipFill>
        <p:spPr bwMode="auto">
          <a:xfrm>
            <a:off x="353482" y="259389"/>
            <a:ext cx="5594248" cy="568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74875" y="247174"/>
            <a:ext cx="15167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800" b="1" dirty="0" err="1" smtClean="0">
                <a:solidFill>
                  <a:schemeClr val="bg1"/>
                </a:solidFill>
              </a:rPr>
              <a:t>Khomani</a:t>
            </a:r>
            <a:endParaRPr lang="en-ZA" sz="2800" b="1" dirty="0" smtClean="0">
              <a:solidFill>
                <a:schemeClr val="bg1"/>
              </a:solidFill>
            </a:endParaRPr>
          </a:p>
          <a:p>
            <a:r>
              <a:rPr lang="en-ZA" sz="2000" b="1" dirty="0" smtClean="0">
                <a:solidFill>
                  <a:schemeClr val="bg1"/>
                </a:solidFill>
              </a:rPr>
              <a:t> </a:t>
            </a:r>
            <a:r>
              <a:rPr lang="en-ZA" sz="2800" b="1" dirty="0">
                <a:solidFill>
                  <a:schemeClr val="bg1"/>
                </a:solidFill>
              </a:rPr>
              <a:t>San</a:t>
            </a:r>
          </a:p>
        </p:txBody>
      </p:sp>
      <p:pic>
        <p:nvPicPr>
          <p:cNvPr id="8194" name="Picture 2" descr="Image result for khomani san bushmen game reser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811" y="4429125"/>
            <a:ext cx="2422741" cy="1612743"/>
          </a:xfrm>
          <a:prstGeom prst="rect">
            <a:avLst/>
          </a:prstGeom>
          <a:ln w="127000" cap="sq">
            <a:solidFill>
              <a:srgbClr val="000099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79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96025" y="161925"/>
            <a:ext cx="12215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6600" b="1" dirty="0" smtClean="0">
                <a:solidFill>
                  <a:schemeClr val="bg1"/>
                </a:solidFill>
              </a:rPr>
              <a:t>IST</a:t>
            </a:r>
            <a:endParaRPr lang="en-ZA" sz="66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447800"/>
            <a:ext cx="6000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ZA" sz="2800" b="1" dirty="0" smtClean="0">
                <a:solidFill>
                  <a:schemeClr val="bg1"/>
                </a:solidFill>
              </a:rPr>
              <a:t>individual who originates in a </a:t>
            </a:r>
          </a:p>
          <a:p>
            <a:r>
              <a:rPr lang="en-ZA" sz="2800" b="1" dirty="0">
                <a:solidFill>
                  <a:schemeClr val="bg1"/>
                </a:solidFill>
              </a:rPr>
              <a:t> </a:t>
            </a:r>
            <a:r>
              <a:rPr lang="en-ZA" sz="2800" b="1" dirty="0" smtClean="0">
                <a:solidFill>
                  <a:schemeClr val="bg1"/>
                </a:solidFill>
              </a:rPr>
              <a:t>     particular setting</a:t>
            </a:r>
            <a:endParaRPr lang="en-ZA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2724150"/>
            <a:ext cx="600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ZA" sz="2800" b="1" dirty="0">
                <a:solidFill>
                  <a:schemeClr val="bg1"/>
                </a:solidFill>
              </a:rPr>
              <a:t>b</a:t>
            </a:r>
            <a:r>
              <a:rPr lang="en-ZA" sz="2800" b="1" dirty="0" smtClean="0">
                <a:solidFill>
                  <a:schemeClr val="bg1"/>
                </a:solidFill>
              </a:rPr>
              <a:t>elong to an identifiable group</a:t>
            </a:r>
            <a:endParaRPr lang="en-ZA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3848100"/>
            <a:ext cx="6000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ZA" sz="2800" b="1" dirty="0">
                <a:solidFill>
                  <a:schemeClr val="bg1"/>
                </a:solidFill>
              </a:rPr>
              <a:t>t</a:t>
            </a:r>
            <a:r>
              <a:rPr lang="en-ZA" sz="2800" b="1" dirty="0" smtClean="0">
                <a:solidFill>
                  <a:schemeClr val="bg1"/>
                </a:solidFill>
              </a:rPr>
              <a:t>ell and relate stories being told in a specific context</a:t>
            </a:r>
            <a:endParaRPr lang="en-ZA" sz="2800" b="1" dirty="0">
              <a:solidFill>
                <a:schemeClr val="bg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52400" y="5257800"/>
            <a:ext cx="1847850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TextBox 7"/>
          <p:cNvSpPr txBox="1"/>
          <p:nvPr/>
        </p:nvSpPr>
        <p:spPr>
          <a:xfrm>
            <a:off x="2156428" y="5291465"/>
            <a:ext cx="3985386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Z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Adds another dimension</a:t>
            </a:r>
            <a:endParaRPr lang="en-ZA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217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tour gui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58"/>
          <a:stretch/>
        </p:blipFill>
        <p:spPr bwMode="auto">
          <a:xfrm>
            <a:off x="0" y="0"/>
            <a:ext cx="4597802" cy="301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tour guide Af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7416"/>
            <a:ext cx="3095811" cy="231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tour guide Afric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5" r="23081"/>
          <a:stretch/>
        </p:blipFill>
        <p:spPr bwMode="auto">
          <a:xfrm>
            <a:off x="2352582" y="1505997"/>
            <a:ext cx="2450237" cy="317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tour guid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6"/>
          <a:stretch/>
        </p:blipFill>
        <p:spPr bwMode="auto">
          <a:xfrm>
            <a:off x="5333" y="3507693"/>
            <a:ext cx="5390531" cy="33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tour guide Tbilis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67346" cy="342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 result for tour guide europ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t="11950" r="13967"/>
          <a:stretch/>
        </p:blipFill>
        <p:spPr bwMode="auto">
          <a:xfrm>
            <a:off x="5395865" y="3429000"/>
            <a:ext cx="374348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tour guide chin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66"/>
          <a:stretch/>
        </p:blipFill>
        <p:spPr bwMode="auto">
          <a:xfrm>
            <a:off x="3917874" y="3175746"/>
            <a:ext cx="2673048" cy="268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56000" y="3246083"/>
            <a:ext cx="3367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800" b="1" dirty="0" smtClean="0">
                <a:latin typeface="Arial Black" pitchFamily="34" charset="0"/>
              </a:rPr>
              <a:t>TOURIST GUIDE</a:t>
            </a:r>
            <a:endParaRPr lang="en-ZA" sz="2800" b="1" dirty="0">
              <a:latin typeface="Arial Black" pitchFamily="34" charset="0"/>
            </a:endParaRPr>
          </a:p>
        </p:txBody>
      </p:sp>
      <p:sp>
        <p:nvSpPr>
          <p:cNvPr id="6" name="Wave 5"/>
          <p:cNvSpPr/>
          <p:nvPr/>
        </p:nvSpPr>
        <p:spPr>
          <a:xfrm rot="19926438">
            <a:off x="534624" y="1178810"/>
            <a:ext cx="8305875" cy="3679197"/>
          </a:xfrm>
          <a:prstGeom prst="wav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8000" dirty="0" smtClean="0">
                <a:solidFill>
                  <a:srgbClr val="FF0000"/>
                </a:solidFill>
                <a:latin typeface="Jokerman" pitchFamily="82" charset="0"/>
              </a:rPr>
              <a:t>E</a:t>
            </a:r>
            <a:r>
              <a:rPr lang="en-ZA" sz="8000" dirty="0" smtClean="0">
                <a:solidFill>
                  <a:srgbClr val="FFFF00"/>
                </a:solidFill>
                <a:latin typeface="Jokerman" pitchFamily="82" charset="0"/>
              </a:rPr>
              <a:t>X</a:t>
            </a:r>
            <a:r>
              <a:rPr lang="en-ZA" sz="8000" dirty="0" smtClean="0">
                <a:solidFill>
                  <a:srgbClr val="00B050"/>
                </a:solidFill>
                <a:latin typeface="Jokerman" pitchFamily="82" charset="0"/>
              </a:rPr>
              <a:t>P</a:t>
            </a:r>
            <a:r>
              <a:rPr lang="en-ZA" sz="8000" dirty="0" smtClean="0">
                <a:solidFill>
                  <a:srgbClr val="9933FF"/>
                </a:solidFill>
                <a:latin typeface="Jokerman" pitchFamily="82" charset="0"/>
              </a:rPr>
              <a:t>E</a:t>
            </a:r>
            <a:r>
              <a:rPr lang="en-ZA" sz="8000" dirty="0" smtClean="0">
                <a:solidFill>
                  <a:srgbClr val="FF9933"/>
                </a:solidFill>
                <a:latin typeface="Jokerman" pitchFamily="82" charset="0"/>
              </a:rPr>
              <a:t>R</a:t>
            </a:r>
            <a:r>
              <a:rPr lang="en-ZA" sz="8000" dirty="0" smtClean="0">
                <a:solidFill>
                  <a:srgbClr val="0099FF"/>
                </a:solidFill>
                <a:latin typeface="Jokerman" pitchFamily="82" charset="0"/>
              </a:rPr>
              <a:t>I</a:t>
            </a:r>
            <a:r>
              <a:rPr lang="en-ZA" sz="8000" dirty="0" smtClean="0">
                <a:solidFill>
                  <a:srgbClr val="C00000"/>
                </a:solidFill>
                <a:latin typeface="Jokerman" pitchFamily="82" charset="0"/>
              </a:rPr>
              <a:t>E</a:t>
            </a:r>
            <a:r>
              <a:rPr lang="en-ZA" sz="8000" dirty="0" smtClean="0">
                <a:solidFill>
                  <a:srgbClr val="FF00FF"/>
                </a:solidFill>
                <a:latin typeface="Jokerman" pitchFamily="82" charset="0"/>
              </a:rPr>
              <a:t>N</a:t>
            </a:r>
            <a:r>
              <a:rPr lang="en-ZA" sz="8000" dirty="0" smtClean="0">
                <a:solidFill>
                  <a:schemeClr val="accent6">
                    <a:lumMod val="75000"/>
                  </a:schemeClr>
                </a:solidFill>
                <a:latin typeface="Jokerman" pitchFamily="82" charset="0"/>
              </a:rPr>
              <a:t>C</a:t>
            </a:r>
            <a:r>
              <a:rPr lang="en-ZA" sz="8000" dirty="0" smtClean="0">
                <a:solidFill>
                  <a:srgbClr val="00FF00"/>
                </a:solidFill>
                <a:latin typeface="Jokerman" pitchFamily="82" charset="0"/>
              </a:rPr>
              <a:t>E</a:t>
            </a:r>
            <a:endParaRPr lang="en-ZA" sz="8000" dirty="0">
              <a:solidFill>
                <a:srgbClr val="00FF00"/>
              </a:solidFill>
              <a:latin typeface="Jokerman" pitchFamily="82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7426522" y="0"/>
            <a:ext cx="2117528" cy="1865228"/>
          </a:xfrm>
          <a:prstGeom prst="wedgeEllipseCallout">
            <a:avLst>
              <a:gd name="adj1" fmla="val -51165"/>
              <a:gd name="adj2" fmla="val 46008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Oval Callout 12"/>
          <p:cNvSpPr/>
          <p:nvPr/>
        </p:nvSpPr>
        <p:spPr>
          <a:xfrm>
            <a:off x="1293818" y="144547"/>
            <a:ext cx="2117528" cy="1865228"/>
          </a:xfrm>
          <a:prstGeom prst="wedgeEllipseCallout">
            <a:avLst>
              <a:gd name="adj1" fmla="val 42848"/>
              <a:gd name="adj2" fmla="val 59285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Oval Callout 13"/>
          <p:cNvSpPr/>
          <p:nvPr/>
        </p:nvSpPr>
        <p:spPr>
          <a:xfrm>
            <a:off x="6923204" y="4216894"/>
            <a:ext cx="2117528" cy="1865228"/>
          </a:xfrm>
          <a:prstGeom prst="wedgeEllipseCallout">
            <a:avLst>
              <a:gd name="adj1" fmla="val -61061"/>
              <a:gd name="adj2" fmla="val -57146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Oval Callout 15"/>
          <p:cNvSpPr/>
          <p:nvPr/>
        </p:nvSpPr>
        <p:spPr>
          <a:xfrm>
            <a:off x="7123211" y="2114550"/>
            <a:ext cx="2117528" cy="1865228"/>
          </a:xfrm>
          <a:prstGeom prst="wedgeEllipseCallout">
            <a:avLst>
              <a:gd name="adj1" fmla="val -78154"/>
              <a:gd name="adj2" fmla="val -12208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Oval Callout 16"/>
          <p:cNvSpPr/>
          <p:nvPr/>
        </p:nvSpPr>
        <p:spPr>
          <a:xfrm>
            <a:off x="0" y="1809750"/>
            <a:ext cx="2117528" cy="1865228"/>
          </a:xfrm>
          <a:prstGeom prst="wedgeEllipseCallout">
            <a:avLst>
              <a:gd name="adj1" fmla="val 43297"/>
              <a:gd name="adj2" fmla="val 44476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Oval Callout 17"/>
          <p:cNvSpPr/>
          <p:nvPr/>
        </p:nvSpPr>
        <p:spPr>
          <a:xfrm>
            <a:off x="889919" y="4928828"/>
            <a:ext cx="2117528" cy="1865228"/>
          </a:xfrm>
          <a:prstGeom prst="wedgeEllipseCallout">
            <a:avLst>
              <a:gd name="adj1" fmla="val 46446"/>
              <a:gd name="adj2" fmla="val -6276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Oval Callout 18"/>
          <p:cNvSpPr/>
          <p:nvPr/>
        </p:nvSpPr>
        <p:spPr>
          <a:xfrm>
            <a:off x="3917874" y="0"/>
            <a:ext cx="2117528" cy="1865228"/>
          </a:xfrm>
          <a:prstGeom prst="wedgeEllipseCallout">
            <a:avLst>
              <a:gd name="adj1" fmla="val -3484"/>
              <a:gd name="adj2" fmla="val 65924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Oval Callout 19"/>
          <p:cNvSpPr/>
          <p:nvPr/>
        </p:nvSpPr>
        <p:spPr>
          <a:xfrm>
            <a:off x="4089203" y="4535572"/>
            <a:ext cx="2117528" cy="1865228"/>
          </a:xfrm>
          <a:prstGeom prst="wedgeEllipseCallout">
            <a:avLst>
              <a:gd name="adj1" fmla="val -24625"/>
              <a:gd name="adj2" fmla="val -8625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028" name="Picture 4" descr="Image result for old chinese woman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r="13097" b="8066"/>
          <a:stretch/>
        </p:blipFill>
        <p:spPr bwMode="auto">
          <a:xfrm>
            <a:off x="1443632" y="163597"/>
            <a:ext cx="1880594" cy="179361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old indian man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3" r="16844"/>
          <a:stretch/>
        </p:blipFill>
        <p:spPr bwMode="auto">
          <a:xfrm>
            <a:off x="4133850" y="43322"/>
            <a:ext cx="1676399" cy="177428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aborigin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1" b="30877"/>
          <a:stretch/>
        </p:blipFill>
        <p:spPr bwMode="auto">
          <a:xfrm>
            <a:off x="73222" y="1865228"/>
            <a:ext cx="1973542" cy="175820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eskim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3" r="27675" b="12987"/>
          <a:stretch/>
        </p:blipFill>
        <p:spPr bwMode="auto">
          <a:xfrm>
            <a:off x="7591424" y="31855"/>
            <a:ext cx="1800225" cy="177632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european german girl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3" r="14262" b="35117"/>
          <a:stretch/>
        </p:blipFill>
        <p:spPr bwMode="auto">
          <a:xfrm rot="986692">
            <a:off x="7383330" y="2164923"/>
            <a:ext cx="1672649" cy="181730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native american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9" t="3584" r="31617" b="26107"/>
          <a:stretch/>
        </p:blipFill>
        <p:spPr bwMode="auto">
          <a:xfrm>
            <a:off x="7123210" y="4234272"/>
            <a:ext cx="1754089" cy="184785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african american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9" r="15171" b="26078"/>
          <a:stretch/>
        </p:blipFill>
        <p:spPr bwMode="auto">
          <a:xfrm>
            <a:off x="4305299" y="4677326"/>
            <a:ext cx="1730103" cy="162687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elated image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5" t="23968" r="12660" b="26825"/>
          <a:stretch/>
        </p:blipFill>
        <p:spPr bwMode="auto">
          <a:xfrm>
            <a:off x="1133474" y="5022000"/>
            <a:ext cx="1609725" cy="167888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55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00800" y="496144"/>
            <a:ext cx="1103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800" b="1" dirty="0" smtClean="0">
                <a:solidFill>
                  <a:schemeClr val="bg1"/>
                </a:solidFill>
              </a:rPr>
              <a:t>p. 204</a:t>
            </a:r>
            <a:endParaRPr lang="en-ZA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00" y="1643608"/>
            <a:ext cx="61087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ZA" sz="2400" b="1" dirty="0" smtClean="0">
                <a:solidFill>
                  <a:schemeClr val="bg1"/>
                </a:solidFill>
              </a:rPr>
              <a:t>extend </a:t>
            </a:r>
            <a:r>
              <a:rPr lang="en-ZA" sz="2400" b="1" dirty="0">
                <a:solidFill>
                  <a:schemeClr val="bg1"/>
                </a:solidFill>
              </a:rPr>
              <a:t>the tourism domain so as to be </a:t>
            </a:r>
            <a:r>
              <a:rPr lang="en-ZA" sz="2400" b="1" dirty="0">
                <a:solidFill>
                  <a:srgbClr val="FF0000"/>
                </a:solidFill>
              </a:rPr>
              <a:t>more inclusive </a:t>
            </a:r>
            <a:r>
              <a:rPr lang="en-ZA" sz="2400" b="1" dirty="0">
                <a:solidFill>
                  <a:schemeClr val="bg1"/>
                </a:solidFill>
              </a:rPr>
              <a:t>of </a:t>
            </a:r>
            <a:r>
              <a:rPr lang="en-ZA" sz="2400" b="1" dirty="0" smtClean="0">
                <a:solidFill>
                  <a:schemeClr val="bg1"/>
                </a:solidFill>
              </a:rPr>
              <a:t>community </a:t>
            </a:r>
            <a:r>
              <a:rPr lang="en-ZA" sz="2400" b="1" dirty="0">
                <a:solidFill>
                  <a:schemeClr val="bg1"/>
                </a:solidFill>
              </a:rPr>
              <a:t>members </a:t>
            </a:r>
            <a:endParaRPr lang="en-ZA" sz="2400" b="1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ZA" sz="2400" b="1" dirty="0" smtClean="0">
                <a:solidFill>
                  <a:schemeClr val="bg1"/>
                </a:solidFill>
              </a:rPr>
              <a:t>local </a:t>
            </a:r>
            <a:r>
              <a:rPr lang="en-ZA" sz="2400" b="1" dirty="0">
                <a:solidFill>
                  <a:schemeClr val="bg1"/>
                </a:solidFill>
              </a:rPr>
              <a:t>voice, with inherent knowledge, </a:t>
            </a:r>
            <a:r>
              <a:rPr lang="en-ZA" sz="2400" b="1" dirty="0" smtClean="0">
                <a:solidFill>
                  <a:schemeClr val="bg1"/>
                </a:solidFill>
              </a:rPr>
              <a:t>could </a:t>
            </a:r>
            <a:r>
              <a:rPr lang="en-ZA" sz="2400" b="1" dirty="0" smtClean="0">
                <a:solidFill>
                  <a:srgbClr val="FF0000"/>
                </a:solidFill>
              </a:rPr>
              <a:t>enhance </a:t>
            </a:r>
            <a:r>
              <a:rPr lang="en-ZA" sz="2400" b="1" dirty="0">
                <a:solidFill>
                  <a:srgbClr val="FF0000"/>
                </a:solidFill>
              </a:rPr>
              <a:t>the authenticity </a:t>
            </a:r>
            <a:r>
              <a:rPr lang="en-ZA" sz="2400" b="1" dirty="0">
                <a:solidFill>
                  <a:schemeClr val="bg1"/>
                </a:solidFill>
              </a:rPr>
              <a:t>of the tourist </a:t>
            </a:r>
            <a:r>
              <a:rPr lang="en-ZA" sz="2400" b="1" dirty="0" smtClean="0">
                <a:solidFill>
                  <a:schemeClr val="bg1"/>
                </a:solidFill>
              </a:rPr>
              <a:t>experience </a:t>
            </a:r>
          </a:p>
          <a:p>
            <a:pPr marL="342900" indent="-342900">
              <a:buFontTx/>
              <a:buChar char="-"/>
            </a:pPr>
            <a:r>
              <a:rPr lang="en-ZA" sz="2400" b="1" dirty="0" smtClean="0">
                <a:solidFill>
                  <a:schemeClr val="bg1"/>
                </a:solidFill>
              </a:rPr>
              <a:t>contribute to </a:t>
            </a:r>
            <a:r>
              <a:rPr lang="en-ZA" sz="2400" b="1" dirty="0">
                <a:solidFill>
                  <a:schemeClr val="bg1"/>
                </a:solidFill>
              </a:rPr>
              <a:t>the </a:t>
            </a:r>
            <a:r>
              <a:rPr lang="en-ZA" sz="2400" b="1" dirty="0">
                <a:solidFill>
                  <a:srgbClr val="FF0000"/>
                </a:solidFill>
              </a:rPr>
              <a:t>transformation of the </a:t>
            </a:r>
            <a:r>
              <a:rPr lang="en-ZA" sz="2400" b="1" dirty="0" smtClean="0">
                <a:solidFill>
                  <a:srgbClr val="FF0000"/>
                </a:solidFill>
              </a:rPr>
              <a:t>sector</a:t>
            </a:r>
            <a:r>
              <a:rPr lang="en-ZA" sz="2400" b="1" dirty="0" smtClean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en-ZA" sz="2400" b="1" dirty="0" smtClean="0">
                <a:solidFill>
                  <a:schemeClr val="bg1"/>
                </a:solidFill>
              </a:rPr>
              <a:t>encompass the inclusion </a:t>
            </a:r>
            <a:r>
              <a:rPr lang="en-ZA" sz="2400" b="1" dirty="0">
                <a:solidFill>
                  <a:schemeClr val="bg1"/>
                </a:solidFill>
              </a:rPr>
              <a:t>of indigenous knowledge in the very broadest </a:t>
            </a:r>
            <a:r>
              <a:rPr lang="en-ZA" sz="2400" b="1" dirty="0" smtClean="0">
                <a:solidFill>
                  <a:schemeClr val="bg1"/>
                </a:solidFill>
              </a:rPr>
              <a:t>sense</a:t>
            </a:r>
          </a:p>
          <a:p>
            <a:pPr marL="342900" indent="-342900">
              <a:buFontTx/>
              <a:buChar char="-"/>
            </a:pPr>
            <a:r>
              <a:rPr lang="en-ZA" sz="2400" b="1" dirty="0" smtClean="0">
                <a:solidFill>
                  <a:schemeClr val="bg1"/>
                </a:solidFill>
              </a:rPr>
              <a:t>add </a:t>
            </a:r>
            <a:r>
              <a:rPr lang="en-ZA" sz="2400" b="1" dirty="0">
                <a:solidFill>
                  <a:schemeClr val="bg1"/>
                </a:solidFill>
              </a:rPr>
              <a:t>to the </a:t>
            </a:r>
            <a:r>
              <a:rPr lang="en-ZA" sz="2400" b="1" dirty="0">
                <a:solidFill>
                  <a:srgbClr val="FF0000"/>
                </a:solidFill>
              </a:rPr>
              <a:t>uniqueness and genuineness of the tourist’s experience</a:t>
            </a:r>
          </a:p>
        </p:txBody>
      </p:sp>
      <p:pic>
        <p:nvPicPr>
          <p:cNvPr id="6" name="Picture 2" descr="Image result for university of pretoria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1484312"/>
            <a:ext cx="1500846" cy="110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6134100" cy="150810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ZA" b="1" dirty="0" smtClean="0">
              <a:solidFill>
                <a:schemeClr val="bg1"/>
              </a:solidFill>
            </a:endParaRPr>
          </a:p>
          <a:p>
            <a:r>
              <a:rPr lang="en-ZA" sz="2800" b="1" dirty="0" smtClean="0">
                <a:solidFill>
                  <a:schemeClr val="bg1"/>
                </a:solidFill>
              </a:rPr>
              <a:t>A POLICY REVIEW OF THE TOURIST </a:t>
            </a:r>
          </a:p>
          <a:p>
            <a:r>
              <a:rPr lang="en-ZA" sz="2800" b="1" dirty="0" smtClean="0">
                <a:solidFill>
                  <a:schemeClr val="bg1"/>
                </a:solidFill>
              </a:rPr>
              <a:t>GUIDING SECTOR IN SOUTH AFRICA</a:t>
            </a:r>
          </a:p>
          <a:p>
            <a:endParaRPr lang="en-Z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1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2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93"/>
          <a:stretch/>
        </p:blipFill>
        <p:spPr bwMode="auto">
          <a:xfrm>
            <a:off x="169333" y="361346"/>
            <a:ext cx="2418044" cy="25107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:\Users\User\Desktop\6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73"/>
          <a:stretch/>
        </p:blipFill>
        <p:spPr bwMode="auto">
          <a:xfrm>
            <a:off x="4172227" y="348127"/>
            <a:ext cx="2463223" cy="24458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Image result for northern cape peop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4" r="1" b="7594"/>
          <a:stretch/>
        </p:blipFill>
        <p:spPr bwMode="auto">
          <a:xfrm>
            <a:off x="4568429" y="2144960"/>
            <a:ext cx="2035064" cy="1884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1334" r="18000" b="26990"/>
          <a:stretch/>
        </p:blipFill>
        <p:spPr>
          <a:xfrm>
            <a:off x="2370667" y="1937855"/>
            <a:ext cx="2259167" cy="21630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030" name="Picture 6" descr="Image result for northern cape peopl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2" t="16631" r="53367" b="32629"/>
          <a:stretch/>
        </p:blipFill>
        <p:spPr bwMode="auto">
          <a:xfrm>
            <a:off x="2505075" y="4100908"/>
            <a:ext cx="2203142" cy="21909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northern cape peopl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8" t="3285" r="27023" b="15930"/>
          <a:stretch/>
        </p:blipFill>
        <p:spPr bwMode="auto">
          <a:xfrm>
            <a:off x="6603493" y="4100908"/>
            <a:ext cx="2070400" cy="18620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northern cape bushman wome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2" r="22175" b="36368"/>
          <a:stretch/>
        </p:blipFill>
        <p:spPr bwMode="auto">
          <a:xfrm>
            <a:off x="4553671" y="3884691"/>
            <a:ext cx="2549537" cy="24875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northern cape white farme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" t="16241" r="38143" b="12301"/>
          <a:stretch/>
        </p:blipFill>
        <p:spPr bwMode="auto">
          <a:xfrm>
            <a:off x="6535580" y="1937855"/>
            <a:ext cx="2236945" cy="21199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northern cape peopl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6" r="12167"/>
          <a:stretch/>
        </p:blipFill>
        <p:spPr bwMode="auto">
          <a:xfrm>
            <a:off x="1210733" y="4725866"/>
            <a:ext cx="1936568" cy="19237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northern cape wome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456" y="272362"/>
            <a:ext cx="1624037" cy="16240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l="33215" t="32062" r="54998" b="48382"/>
          <a:stretch/>
        </p:blipFill>
        <p:spPr>
          <a:xfrm>
            <a:off x="363879" y="2872120"/>
            <a:ext cx="2216133" cy="2068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834438" y="4058051"/>
            <a:ext cx="74751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NORTHERN CAPE PROVINCE</a:t>
            </a:r>
            <a:endParaRPr lang="en-ZA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45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938842"/>
              </p:ext>
            </p:extLst>
          </p:nvPr>
        </p:nvGraphicFramePr>
        <p:xfrm>
          <a:off x="144463" y="168275"/>
          <a:ext cx="4322762" cy="6501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1" name="Document" r:id="rId3" imgW="5876184" imgH="8838751" progId="Word.Document.12">
                  <p:embed/>
                </p:oleObj>
              </mc:Choice>
              <mc:Fallback>
                <p:oleObj name="Document" r:id="rId3" imgW="5876184" imgH="883875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463" y="168275"/>
                        <a:ext cx="4322762" cy="65019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8486639"/>
              </p:ext>
            </p:extLst>
          </p:nvPr>
        </p:nvGraphicFramePr>
        <p:xfrm>
          <a:off x="4572001" y="168274"/>
          <a:ext cx="4389438" cy="6506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2" name="Document" r:id="rId5" imgW="5876184" imgH="8714515" progId="Word.Document.12">
                  <p:embed/>
                </p:oleObj>
              </mc:Choice>
              <mc:Fallback>
                <p:oleObj name="Document" r:id="rId5" imgW="5876184" imgH="871451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1" y="168274"/>
                        <a:ext cx="4389438" cy="6506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901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526" y="198658"/>
            <a:ext cx="583871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400" b="1" u="sng" dirty="0" smtClean="0">
                <a:solidFill>
                  <a:schemeClr val="bg1"/>
                </a:solidFill>
              </a:rPr>
              <a:t>Draft regulations for Tourist Guides</a:t>
            </a:r>
            <a:r>
              <a:rPr lang="en-ZA" sz="2400" b="1" dirty="0" smtClean="0">
                <a:solidFill>
                  <a:schemeClr val="bg1"/>
                </a:solidFill>
              </a:rPr>
              <a:t>:</a:t>
            </a:r>
            <a:endParaRPr lang="en-ZA" sz="2400" b="1" dirty="0">
              <a:solidFill>
                <a:schemeClr val="bg1"/>
              </a:solidFill>
            </a:endParaRPr>
          </a:p>
          <a:p>
            <a:r>
              <a:rPr lang="en-ZA" sz="2400" b="1" dirty="0" smtClean="0">
                <a:solidFill>
                  <a:schemeClr val="bg1"/>
                </a:solidFill>
              </a:rPr>
              <a:t>If an individual operates as a </a:t>
            </a:r>
            <a:r>
              <a:rPr lang="en-ZA" sz="2400" b="1" dirty="0">
                <a:solidFill>
                  <a:schemeClr val="bg1"/>
                </a:solidFill>
              </a:rPr>
              <a:t>tourist guide </a:t>
            </a:r>
            <a:endParaRPr lang="en-ZA" sz="2400" b="1" dirty="0" smtClean="0">
              <a:solidFill>
                <a:schemeClr val="bg1"/>
              </a:solidFill>
            </a:endParaRPr>
          </a:p>
          <a:p>
            <a:r>
              <a:rPr lang="en-ZA" sz="2400" b="1" dirty="0" smtClean="0">
                <a:solidFill>
                  <a:schemeClr val="bg1"/>
                </a:solidFill>
              </a:rPr>
              <a:t>but </a:t>
            </a:r>
            <a:r>
              <a:rPr lang="en-ZA" sz="2400" b="1" dirty="0">
                <a:solidFill>
                  <a:schemeClr val="bg1"/>
                </a:solidFill>
              </a:rPr>
              <a:t>has </a:t>
            </a:r>
            <a:r>
              <a:rPr lang="en-ZA" sz="2400" b="1" dirty="0" smtClean="0">
                <a:solidFill>
                  <a:schemeClr val="bg1"/>
                </a:solidFill>
              </a:rPr>
              <a:t>not met the specific requirements </a:t>
            </a:r>
          </a:p>
          <a:p>
            <a:r>
              <a:rPr lang="en-ZA" sz="2400" b="1" dirty="0" smtClean="0">
                <a:solidFill>
                  <a:schemeClr val="bg1"/>
                </a:solidFill>
              </a:rPr>
              <a:t>with regards to training, accreditation and </a:t>
            </a:r>
          </a:p>
          <a:p>
            <a:r>
              <a:rPr lang="en-ZA" sz="2400" b="1" dirty="0">
                <a:solidFill>
                  <a:schemeClr val="bg1"/>
                </a:solidFill>
              </a:rPr>
              <a:t>r</a:t>
            </a:r>
            <a:r>
              <a:rPr lang="en-ZA" sz="2400" b="1" dirty="0" smtClean="0">
                <a:solidFill>
                  <a:schemeClr val="bg1"/>
                </a:solidFill>
              </a:rPr>
              <a:t>egistration as a tourist guide then they are </a:t>
            </a:r>
          </a:p>
          <a:p>
            <a:r>
              <a:rPr lang="en-ZA" sz="2400" b="1" dirty="0">
                <a:solidFill>
                  <a:schemeClr val="bg1"/>
                </a:solidFill>
              </a:rPr>
              <a:t>o</a:t>
            </a:r>
            <a:r>
              <a:rPr lang="en-ZA" sz="2400" b="1" dirty="0" smtClean="0">
                <a:solidFill>
                  <a:schemeClr val="bg1"/>
                </a:solidFill>
              </a:rPr>
              <a:t>fficially in </a:t>
            </a:r>
            <a:r>
              <a:rPr lang="en-ZA" sz="2400" b="1" dirty="0" smtClean="0">
                <a:solidFill>
                  <a:srgbClr val="FF0000"/>
                </a:solidFill>
              </a:rPr>
              <a:t>contravention</a:t>
            </a:r>
            <a:r>
              <a:rPr lang="en-ZA" sz="2400" b="1" dirty="0" smtClean="0">
                <a:solidFill>
                  <a:schemeClr val="bg1"/>
                </a:solidFill>
              </a:rPr>
              <a:t> of the Tourism Act</a:t>
            </a:r>
          </a:p>
          <a:p>
            <a:r>
              <a:rPr lang="en-ZA" sz="2400" b="1" dirty="0" smtClean="0">
                <a:solidFill>
                  <a:schemeClr val="bg1"/>
                </a:solidFill>
              </a:rPr>
              <a:t>3 of 2014.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526" y="3245646"/>
            <a:ext cx="585993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400" b="1" u="sng" dirty="0" smtClean="0">
                <a:solidFill>
                  <a:schemeClr val="bg1"/>
                </a:solidFill>
              </a:rPr>
              <a:t>Tourism Act 3 of 2014:</a:t>
            </a:r>
            <a:r>
              <a:rPr lang="en-ZA" sz="2400" b="1" dirty="0" smtClean="0">
                <a:solidFill>
                  <a:schemeClr val="bg1"/>
                </a:solidFill>
              </a:rPr>
              <a:t> PREAMBLE</a:t>
            </a:r>
          </a:p>
          <a:p>
            <a:r>
              <a:rPr lang="en-ZA" sz="2400" b="1" dirty="0" smtClean="0">
                <a:solidFill>
                  <a:schemeClr val="bg1"/>
                </a:solidFill>
              </a:rPr>
              <a:t>And since </a:t>
            </a:r>
            <a:r>
              <a:rPr lang="en-ZA" sz="2400" b="1" dirty="0" smtClean="0">
                <a:solidFill>
                  <a:srgbClr val="FF0000"/>
                </a:solidFill>
              </a:rPr>
              <a:t>transformation</a:t>
            </a:r>
            <a:r>
              <a:rPr lang="en-ZA" sz="2400" b="1" dirty="0" smtClean="0">
                <a:solidFill>
                  <a:schemeClr val="bg1"/>
                </a:solidFill>
              </a:rPr>
              <a:t> is vital to ensure</a:t>
            </a:r>
          </a:p>
          <a:p>
            <a:r>
              <a:rPr lang="en-ZA" sz="2400" b="1" dirty="0">
                <a:solidFill>
                  <a:schemeClr val="bg1"/>
                </a:solidFill>
              </a:rPr>
              <a:t>t</a:t>
            </a:r>
            <a:r>
              <a:rPr lang="en-ZA" sz="2400" b="1" dirty="0" smtClean="0">
                <a:solidFill>
                  <a:schemeClr val="bg1"/>
                </a:solidFill>
              </a:rPr>
              <a:t>he sustainable growth and development of</a:t>
            </a:r>
          </a:p>
          <a:p>
            <a:r>
              <a:rPr lang="en-ZA" sz="2400" b="1" dirty="0">
                <a:solidFill>
                  <a:schemeClr val="bg1"/>
                </a:solidFill>
              </a:rPr>
              <a:t>t</a:t>
            </a:r>
            <a:r>
              <a:rPr lang="en-ZA" sz="2400" b="1" dirty="0" smtClean="0">
                <a:solidFill>
                  <a:schemeClr val="bg1"/>
                </a:solidFill>
              </a:rPr>
              <a:t>he tourism sector. </a:t>
            </a:r>
          </a:p>
          <a:p>
            <a:r>
              <a:rPr lang="en-ZA" sz="2400" b="1" dirty="0" smtClean="0">
                <a:solidFill>
                  <a:schemeClr val="bg1"/>
                </a:solidFill>
              </a:rPr>
              <a:t>And since …environment that is conducive </a:t>
            </a:r>
          </a:p>
          <a:p>
            <a:r>
              <a:rPr lang="en-ZA" sz="2400" b="1" dirty="0">
                <a:solidFill>
                  <a:schemeClr val="bg1"/>
                </a:solidFill>
              </a:rPr>
              <a:t>t</a:t>
            </a:r>
            <a:r>
              <a:rPr lang="en-ZA" sz="2400" b="1" dirty="0" smtClean="0">
                <a:solidFill>
                  <a:schemeClr val="bg1"/>
                </a:solidFill>
              </a:rPr>
              <a:t>o the sustainable growth, development and</a:t>
            </a:r>
          </a:p>
          <a:p>
            <a:r>
              <a:rPr lang="en-ZA" sz="2400" b="1" dirty="0">
                <a:solidFill>
                  <a:schemeClr val="bg1"/>
                </a:solidFill>
              </a:rPr>
              <a:t>t</a:t>
            </a:r>
            <a:r>
              <a:rPr lang="en-ZA" sz="2400" b="1" dirty="0" smtClean="0">
                <a:solidFill>
                  <a:schemeClr val="bg1"/>
                </a:solidFill>
              </a:rPr>
              <a:t>ransformation of tourism</a:t>
            </a:r>
            <a:endParaRPr lang="en-ZA" sz="2400" b="1" dirty="0">
              <a:solidFill>
                <a:schemeClr val="bg1"/>
              </a:solidFill>
            </a:endParaRPr>
          </a:p>
        </p:txBody>
      </p:sp>
      <p:pic>
        <p:nvPicPr>
          <p:cNvPr id="12290" name="Picture 2" descr="Image result for national department of tourism south af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9" y="5603170"/>
            <a:ext cx="3316406" cy="113882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47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809149"/>
            <a:ext cx="603588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ZA" b="1" dirty="0">
                <a:solidFill>
                  <a:schemeClr val="bg1"/>
                </a:solidFill>
              </a:rPr>
              <a:t>Roles and responsibilities uniquely compiled for a </a:t>
            </a:r>
            <a:endParaRPr lang="en-ZA" b="1" dirty="0" smtClean="0">
              <a:solidFill>
                <a:schemeClr val="bg1"/>
              </a:solidFill>
            </a:endParaRPr>
          </a:p>
          <a:p>
            <a:r>
              <a:rPr lang="en-ZA" b="1" dirty="0">
                <a:solidFill>
                  <a:schemeClr val="bg1"/>
                </a:solidFill>
              </a:rPr>
              <a:t> </a:t>
            </a:r>
            <a:r>
              <a:rPr lang="en-ZA" b="1" dirty="0" smtClean="0">
                <a:solidFill>
                  <a:schemeClr val="bg1"/>
                </a:solidFill>
              </a:rPr>
              <a:t>    </a:t>
            </a:r>
            <a:r>
              <a:rPr lang="en-ZA" b="1" dirty="0" smtClean="0">
                <a:solidFill>
                  <a:srgbClr val="FF0000"/>
                </a:solidFill>
              </a:rPr>
              <a:t>“HERITAGE GUIDE”  </a:t>
            </a:r>
            <a:r>
              <a:rPr lang="en-ZA" b="1" dirty="0" smtClean="0">
                <a:solidFill>
                  <a:schemeClr val="bg1"/>
                </a:solidFill>
              </a:rPr>
              <a:t>- our Culture Guide </a:t>
            </a:r>
          </a:p>
          <a:p>
            <a:r>
              <a:rPr lang="en-ZA" b="1" dirty="0" smtClean="0">
                <a:solidFill>
                  <a:schemeClr val="bg1"/>
                </a:solidFill>
              </a:rPr>
              <a:t> </a:t>
            </a:r>
            <a:endParaRPr lang="en-ZA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ZA" b="1" dirty="0" smtClean="0">
                <a:solidFill>
                  <a:schemeClr val="bg1"/>
                </a:solidFill>
              </a:rPr>
              <a:t>When dealing with isolated communities (ISTs) more </a:t>
            </a:r>
          </a:p>
          <a:p>
            <a:r>
              <a:rPr lang="en-ZA" b="1" dirty="0" smtClean="0">
                <a:solidFill>
                  <a:schemeClr val="bg1"/>
                </a:solidFill>
              </a:rPr>
              <a:t>	emphasis on tourist guide’s abilities to adhere to </a:t>
            </a:r>
          </a:p>
          <a:p>
            <a:r>
              <a:rPr lang="en-ZA" b="1" dirty="0">
                <a:solidFill>
                  <a:schemeClr val="bg1"/>
                </a:solidFill>
              </a:rPr>
              <a:t>	</a:t>
            </a:r>
            <a:r>
              <a:rPr lang="en-ZA" b="1" dirty="0" smtClean="0">
                <a:solidFill>
                  <a:srgbClr val="FF0000"/>
                </a:solidFill>
              </a:rPr>
              <a:t>heritage and cultural identities</a:t>
            </a:r>
          </a:p>
          <a:p>
            <a:endParaRPr lang="en-ZA" sz="900" b="1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ZA" b="1" dirty="0" smtClean="0">
                <a:solidFill>
                  <a:schemeClr val="bg1"/>
                </a:solidFill>
              </a:rPr>
              <a:t>Need to set the principle tourists need to follow in </a:t>
            </a:r>
          </a:p>
          <a:p>
            <a:r>
              <a:rPr lang="en-ZA" b="1" dirty="0" smtClean="0">
                <a:solidFill>
                  <a:schemeClr val="bg1"/>
                </a:solidFill>
              </a:rPr>
              <a:t>	terms of </a:t>
            </a:r>
            <a:r>
              <a:rPr lang="en-ZA" b="1" dirty="0" smtClean="0">
                <a:solidFill>
                  <a:srgbClr val="FF0000"/>
                </a:solidFill>
              </a:rPr>
              <a:t>authenticity, cultural sensitivity and </a:t>
            </a:r>
          </a:p>
          <a:p>
            <a:r>
              <a:rPr lang="en-ZA" b="1" dirty="0">
                <a:solidFill>
                  <a:srgbClr val="FF0000"/>
                </a:solidFill>
              </a:rPr>
              <a:t>	</a:t>
            </a:r>
            <a:r>
              <a:rPr lang="en-ZA" b="1" dirty="0" smtClean="0">
                <a:solidFill>
                  <a:srgbClr val="FF0000"/>
                </a:solidFill>
              </a:rPr>
              <a:t>behavioural attributes</a:t>
            </a:r>
          </a:p>
          <a:p>
            <a:endParaRPr lang="en-ZA" sz="900" b="1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ZA" b="1" dirty="0" smtClean="0">
                <a:solidFill>
                  <a:schemeClr val="bg1"/>
                </a:solidFill>
              </a:rPr>
              <a:t>Unlike Adventure and Nature guide, the Heritage </a:t>
            </a:r>
          </a:p>
          <a:p>
            <a:r>
              <a:rPr lang="en-ZA" b="1" dirty="0">
                <a:solidFill>
                  <a:schemeClr val="bg1"/>
                </a:solidFill>
              </a:rPr>
              <a:t> </a:t>
            </a:r>
            <a:r>
              <a:rPr lang="en-ZA" b="1" dirty="0" smtClean="0">
                <a:solidFill>
                  <a:schemeClr val="bg1"/>
                </a:solidFill>
              </a:rPr>
              <a:t>    guide needs to balance between:</a:t>
            </a:r>
          </a:p>
          <a:p>
            <a:endParaRPr lang="en-ZA" b="1" dirty="0" smtClean="0">
              <a:solidFill>
                <a:schemeClr val="bg1"/>
              </a:solidFill>
            </a:endParaRPr>
          </a:p>
          <a:p>
            <a:r>
              <a:rPr lang="en-ZA" b="1" dirty="0" smtClean="0">
                <a:solidFill>
                  <a:schemeClr val="bg1"/>
                </a:solidFill>
              </a:rPr>
              <a:t>		General tourism</a:t>
            </a:r>
          </a:p>
          <a:p>
            <a:r>
              <a:rPr lang="en-ZA" b="1" dirty="0" smtClean="0">
                <a:solidFill>
                  <a:schemeClr val="bg1"/>
                </a:solidFill>
              </a:rPr>
              <a:t> 		Experience </a:t>
            </a:r>
          </a:p>
          <a:p>
            <a:r>
              <a:rPr lang="en-ZA" b="1" dirty="0" smtClean="0">
                <a:solidFill>
                  <a:schemeClr val="bg1"/>
                </a:solidFill>
              </a:rPr>
              <a:t>		Resource management </a:t>
            </a:r>
          </a:p>
          <a:p>
            <a:r>
              <a:rPr lang="en-ZA" b="1" dirty="0">
                <a:solidFill>
                  <a:schemeClr val="bg1"/>
                </a:solidFill>
              </a:rPr>
              <a:t>	</a:t>
            </a:r>
            <a:r>
              <a:rPr lang="en-ZA" b="1" dirty="0" smtClean="0">
                <a:solidFill>
                  <a:schemeClr val="bg1"/>
                </a:solidFill>
              </a:rPr>
              <a:t>	And adopt a collective approach to including the </a:t>
            </a:r>
          </a:p>
          <a:p>
            <a:r>
              <a:rPr lang="en-ZA" b="1" dirty="0">
                <a:solidFill>
                  <a:schemeClr val="bg1"/>
                </a:solidFill>
              </a:rPr>
              <a:t>	</a:t>
            </a:r>
            <a:r>
              <a:rPr lang="en-ZA" b="1" dirty="0" smtClean="0">
                <a:solidFill>
                  <a:schemeClr val="bg1"/>
                </a:solidFill>
              </a:rPr>
              <a:t>	tourist, the environment and the community in the </a:t>
            </a:r>
          </a:p>
          <a:p>
            <a:r>
              <a:rPr lang="en-ZA" b="1" dirty="0">
                <a:solidFill>
                  <a:schemeClr val="bg1"/>
                </a:solidFill>
              </a:rPr>
              <a:t>	</a:t>
            </a:r>
            <a:r>
              <a:rPr lang="en-ZA" b="1" dirty="0" smtClean="0">
                <a:solidFill>
                  <a:schemeClr val="bg1"/>
                </a:solidFill>
              </a:rPr>
              <a:t>	overall tourist narrative .</a:t>
            </a:r>
          </a:p>
          <a:p>
            <a:endParaRPr lang="en-ZA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86287" y="120134"/>
            <a:ext cx="20192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2400" b="1" dirty="0">
                <a:solidFill>
                  <a:schemeClr val="bg1"/>
                </a:solidFill>
                <a:latin typeface="Arial Black" pitchFamily="34" charset="0"/>
              </a:rPr>
              <a:t>B. </a:t>
            </a:r>
            <a:r>
              <a:rPr lang="en-ZA" sz="2400" b="1" dirty="0" err="1">
                <a:solidFill>
                  <a:schemeClr val="bg1"/>
                </a:solidFill>
                <a:latin typeface="Arial Black" pitchFamily="34" charset="0"/>
              </a:rPr>
              <a:t>Weiler</a:t>
            </a:r>
            <a:r>
              <a:rPr lang="en-ZA" sz="2400" b="1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endParaRPr lang="en-ZA" sz="2400" b="1" dirty="0" smtClean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en-ZA" sz="2400" b="1" dirty="0" smtClean="0">
                <a:solidFill>
                  <a:schemeClr val="bg1"/>
                </a:solidFill>
                <a:latin typeface="Arial Black" pitchFamily="34" charset="0"/>
              </a:rPr>
              <a:t>&amp; D. </a:t>
            </a:r>
            <a:r>
              <a:rPr lang="en-ZA" sz="2400" b="1" dirty="0">
                <a:solidFill>
                  <a:schemeClr val="bg1"/>
                </a:solidFill>
                <a:latin typeface="Arial Black" pitchFamily="34" charset="0"/>
              </a:rPr>
              <a:t>Davis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095911"/>
            <a:ext cx="9144000" cy="646331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Rectangle 4"/>
          <p:cNvSpPr/>
          <p:nvPr/>
        </p:nvSpPr>
        <p:spPr>
          <a:xfrm>
            <a:off x="0" y="6457772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200" dirty="0">
                <a:solidFill>
                  <a:schemeClr val="bg1"/>
                </a:solidFill>
              </a:rPr>
              <a:t>B. </a:t>
            </a:r>
            <a:r>
              <a:rPr lang="en-ZA" sz="1200" dirty="0" err="1">
                <a:solidFill>
                  <a:schemeClr val="bg1"/>
                </a:solidFill>
              </a:rPr>
              <a:t>Weiler</a:t>
            </a:r>
            <a:r>
              <a:rPr lang="en-ZA" sz="1200" dirty="0">
                <a:solidFill>
                  <a:schemeClr val="bg1"/>
                </a:solidFill>
              </a:rPr>
              <a:t> &amp;</a:t>
            </a:r>
            <a:r>
              <a:rPr lang="en-ZA" sz="1200" dirty="0" smtClean="0">
                <a:solidFill>
                  <a:schemeClr val="bg1"/>
                </a:solidFill>
              </a:rPr>
              <a:t> </a:t>
            </a:r>
            <a:r>
              <a:rPr lang="en-ZA" sz="1200" dirty="0">
                <a:solidFill>
                  <a:schemeClr val="bg1"/>
                </a:solidFill>
              </a:rPr>
              <a:t>D. Davis. ‘An exploratory investigation into the roles of the nature-based tour leader’, </a:t>
            </a:r>
            <a:r>
              <a:rPr lang="en-ZA" sz="1200" i="1" dirty="0" smtClean="0">
                <a:solidFill>
                  <a:schemeClr val="bg1"/>
                </a:solidFill>
              </a:rPr>
              <a:t>Tourism </a:t>
            </a:r>
            <a:r>
              <a:rPr lang="en-ZA" sz="1200" i="1" dirty="0">
                <a:solidFill>
                  <a:schemeClr val="bg1"/>
                </a:solidFill>
              </a:rPr>
              <a:t>Management</a:t>
            </a:r>
            <a:r>
              <a:rPr lang="en-ZA" sz="1200" dirty="0">
                <a:solidFill>
                  <a:schemeClr val="bg1"/>
                </a:solidFill>
              </a:rPr>
              <a:t> 14 (2), 1993, pp. 91-98.</a:t>
            </a:r>
          </a:p>
        </p:txBody>
      </p:sp>
    </p:spTree>
    <p:extLst>
      <p:ext uri="{BB962C8B-B14F-4D97-AF65-F5344CB8AC3E}">
        <p14:creationId xmlns:p14="http://schemas.microsoft.com/office/powerpoint/2010/main" val="3305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entagon 26"/>
          <p:cNvSpPr/>
          <p:nvPr/>
        </p:nvSpPr>
        <p:spPr>
          <a:xfrm flipH="1">
            <a:off x="6906291" y="729734"/>
            <a:ext cx="2131836" cy="1847850"/>
          </a:xfrm>
          <a:prstGeom prst="homePlat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Oval 3"/>
          <p:cNvSpPr/>
          <p:nvPr/>
        </p:nvSpPr>
        <p:spPr>
          <a:xfrm>
            <a:off x="132362" y="850630"/>
            <a:ext cx="3772314" cy="147637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b="1" dirty="0">
                <a:solidFill>
                  <a:schemeClr val="tx1"/>
                </a:solidFill>
                <a:latin typeface="Arial"/>
                <a:ea typeface="Calibri"/>
                <a:cs typeface="Times New Roman"/>
              </a:rPr>
              <a:t>TOURISM MANAGEMENT</a:t>
            </a:r>
            <a:endParaRPr lang="en-ZA" sz="1600" b="1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sp>
        <p:nvSpPr>
          <p:cNvPr id="5" name="Notched Right Arrow 4"/>
          <p:cNvSpPr/>
          <p:nvPr/>
        </p:nvSpPr>
        <p:spPr>
          <a:xfrm rot="20239974">
            <a:off x="3970858" y="1090042"/>
            <a:ext cx="1133018" cy="484632"/>
          </a:xfrm>
          <a:prstGeom prst="notched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Notched Right Arrow 6"/>
          <p:cNvSpPr/>
          <p:nvPr/>
        </p:nvSpPr>
        <p:spPr>
          <a:xfrm rot="1357895">
            <a:off x="3970832" y="1678306"/>
            <a:ext cx="1133018" cy="484632"/>
          </a:xfrm>
          <a:prstGeom prst="notched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TextBox 7"/>
          <p:cNvSpPr txBox="1"/>
          <p:nvPr/>
        </p:nvSpPr>
        <p:spPr>
          <a:xfrm>
            <a:off x="1300645" y="491609"/>
            <a:ext cx="1454244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ZA" b="1" dirty="0" smtClean="0">
                <a:latin typeface="Arial Black" pitchFamily="34" charset="0"/>
              </a:rPr>
              <a:t>SPHERE 1</a:t>
            </a:r>
            <a:endParaRPr lang="en-ZA" b="1" dirty="0">
              <a:latin typeface="Arial Black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38771" y="1144002"/>
            <a:ext cx="165794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b="1" dirty="0" smtClean="0">
                <a:latin typeface="Arial"/>
                <a:ea typeface="Calibri"/>
                <a:cs typeface="Times New Roman"/>
              </a:rPr>
              <a:t>Organiser</a:t>
            </a:r>
            <a:endParaRPr lang="en-ZA" sz="1600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GB" b="1" dirty="0" smtClean="0">
              <a:latin typeface="Arial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b="1" dirty="0" smtClean="0">
                <a:latin typeface="Arial"/>
                <a:ea typeface="Calibri"/>
                <a:cs typeface="Times New Roman"/>
              </a:rPr>
              <a:t>Entertainer</a:t>
            </a:r>
            <a:endParaRPr lang="en-ZA" sz="1600" b="1" dirty="0">
              <a:ea typeface="Calibri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10734" y="1300292"/>
            <a:ext cx="1468542" cy="587853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1400" b="1" i="1" dirty="0">
                <a:latin typeface="Arial"/>
                <a:ea typeface="Calibri"/>
                <a:cs typeface="Times New Roman"/>
              </a:rPr>
              <a:t>Focus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1400" b="1" i="1" dirty="0">
                <a:latin typeface="Arial"/>
                <a:ea typeface="Calibri"/>
                <a:cs typeface="Times New Roman"/>
              </a:rPr>
              <a:t>on tourists</a:t>
            </a:r>
            <a:endParaRPr lang="en-ZA" sz="1400" b="1" i="1" dirty="0">
              <a:latin typeface="Arial"/>
              <a:ea typeface="Calibri"/>
              <a:cs typeface="Times New Roman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0" y="2950893"/>
            <a:ext cx="3772314" cy="1476375"/>
          </a:xfrm>
          <a:prstGeom prst="ellipse">
            <a:avLst/>
          </a:prstGeom>
          <a:solidFill>
            <a:srgbClr val="33CC33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78">
              <a:lnSpc>
                <a:spcPct val="115000"/>
              </a:lnSpc>
            </a:pPr>
            <a:r>
              <a:rPr lang="en-GB" b="1" dirty="0">
                <a:solidFill>
                  <a:schemeClr val="tx1"/>
                </a:solidFill>
                <a:latin typeface="Arial"/>
                <a:ea typeface="Calibri"/>
                <a:cs typeface="Times New Roman"/>
              </a:rPr>
              <a:t>EXPERIENCE MANAGEMENT</a:t>
            </a:r>
            <a:endParaRPr lang="en-ZA" b="1" dirty="0">
              <a:solidFill>
                <a:schemeClr val="tx1"/>
              </a:solidFill>
              <a:latin typeface="Arial"/>
              <a:ea typeface="Calibri"/>
              <a:cs typeface="Times New Roman"/>
            </a:endParaRPr>
          </a:p>
        </p:txBody>
      </p:sp>
      <p:sp>
        <p:nvSpPr>
          <p:cNvPr id="14" name="Notched Right Arrow 13"/>
          <p:cNvSpPr/>
          <p:nvPr/>
        </p:nvSpPr>
        <p:spPr>
          <a:xfrm rot="20239974">
            <a:off x="3838496" y="3137917"/>
            <a:ext cx="1133018" cy="484632"/>
          </a:xfrm>
          <a:prstGeom prst="notchedRightArrow">
            <a:avLst/>
          </a:prstGeom>
          <a:solidFill>
            <a:srgbClr val="33CC33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Notched Right Arrow 14"/>
          <p:cNvSpPr/>
          <p:nvPr/>
        </p:nvSpPr>
        <p:spPr>
          <a:xfrm rot="1357895">
            <a:off x="3838470" y="3726181"/>
            <a:ext cx="1133018" cy="484632"/>
          </a:xfrm>
          <a:prstGeom prst="notchedRightArrow">
            <a:avLst/>
          </a:prstGeom>
          <a:solidFill>
            <a:srgbClr val="33CC33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TextBox 15"/>
          <p:cNvSpPr txBox="1"/>
          <p:nvPr/>
        </p:nvSpPr>
        <p:spPr>
          <a:xfrm>
            <a:off x="1168283" y="2577584"/>
            <a:ext cx="1454244" cy="369332"/>
          </a:xfrm>
          <a:prstGeom prst="rect">
            <a:avLst/>
          </a:prstGeom>
          <a:solidFill>
            <a:srgbClr val="33CC33"/>
          </a:solidFill>
        </p:spPr>
        <p:txBody>
          <a:bodyPr wrap="none" rtlCol="0">
            <a:spAutoFit/>
          </a:bodyPr>
          <a:lstStyle/>
          <a:p>
            <a:pPr algn="ctr"/>
            <a:r>
              <a:rPr lang="en-ZA" b="1" dirty="0" smtClean="0">
                <a:latin typeface="Arial Black" pitchFamily="34" charset="0"/>
              </a:rPr>
              <a:t>SPHERE 2</a:t>
            </a:r>
            <a:endParaRPr lang="en-ZA" b="1" dirty="0">
              <a:latin typeface="Arial Black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38771" y="3229977"/>
            <a:ext cx="2021943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b="1" dirty="0">
                <a:latin typeface="Arial"/>
                <a:ea typeface="Calibri"/>
                <a:cs typeface="Times New Roman"/>
              </a:rPr>
              <a:t>Group </a:t>
            </a:r>
            <a:r>
              <a:rPr lang="en-GB" b="1" dirty="0" smtClean="0">
                <a:latin typeface="Arial"/>
                <a:ea typeface="Calibri"/>
                <a:cs typeface="Times New Roman"/>
              </a:rPr>
              <a:t>leader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GB" b="1" dirty="0" smtClean="0">
              <a:latin typeface="Arial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b="1" dirty="0">
                <a:latin typeface="Arial"/>
                <a:ea typeface="Calibri"/>
                <a:cs typeface="Times New Roman"/>
              </a:rPr>
              <a:t>Teacher</a:t>
            </a:r>
            <a:endParaRPr lang="en-ZA" sz="1600" b="1" dirty="0">
              <a:ea typeface="Calibri"/>
              <a:cs typeface="Times New Roman"/>
            </a:endParaRPr>
          </a:p>
        </p:txBody>
      </p:sp>
      <p:sp>
        <p:nvSpPr>
          <p:cNvPr id="18" name="Pentagon 17"/>
          <p:cNvSpPr/>
          <p:nvPr/>
        </p:nvSpPr>
        <p:spPr>
          <a:xfrm flipH="1">
            <a:off x="6923920" y="2743200"/>
            <a:ext cx="2131836" cy="1847850"/>
          </a:xfrm>
          <a:prstGeom prst="homePlate">
            <a:avLst/>
          </a:prstGeom>
          <a:solidFill>
            <a:srgbClr val="33CC33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Rectangle 18"/>
          <p:cNvSpPr/>
          <p:nvPr/>
        </p:nvSpPr>
        <p:spPr>
          <a:xfrm>
            <a:off x="7315200" y="3311918"/>
            <a:ext cx="1722927" cy="738664"/>
          </a:xfrm>
          <a:prstGeom prst="rect">
            <a:avLst/>
          </a:prstGeom>
          <a:solidFill>
            <a:srgbClr val="33CC33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400" b="1" i="1" dirty="0">
                <a:latin typeface="Arial"/>
                <a:ea typeface="Calibri"/>
                <a:cs typeface="Times New Roman"/>
              </a:rPr>
              <a:t>Focus on the </a:t>
            </a:r>
            <a:r>
              <a:rPr lang="en-GB" sz="1400" b="1" i="1" dirty="0" smtClean="0">
                <a:latin typeface="Arial"/>
                <a:ea typeface="Calibri"/>
                <a:cs typeface="Times New Roman"/>
              </a:rPr>
              <a:t>tourist </a:t>
            </a:r>
            <a:r>
              <a:rPr lang="en-GB" sz="1400" b="1" i="1" dirty="0">
                <a:latin typeface="Arial"/>
                <a:ea typeface="Calibri"/>
                <a:cs typeface="Times New Roman"/>
              </a:rPr>
              <a:t>interacting with </a:t>
            </a:r>
            <a:r>
              <a:rPr lang="en-GB" sz="1400" b="1" i="1" dirty="0" smtClean="0">
                <a:latin typeface="Arial"/>
                <a:ea typeface="Calibri"/>
                <a:cs typeface="Times New Roman"/>
              </a:rPr>
              <a:t>the IST</a:t>
            </a:r>
            <a:endParaRPr lang="en-ZA" sz="1200" b="1" dirty="0">
              <a:ea typeface="Calibri"/>
              <a:cs typeface="Times New Roman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94599" y="5045456"/>
            <a:ext cx="3772314" cy="1476375"/>
          </a:xfrm>
          <a:prstGeom prst="ellipse">
            <a:avLst/>
          </a:prstGeom>
          <a:solidFill>
            <a:srgbClr val="0033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78">
              <a:lnSpc>
                <a:spcPct val="115000"/>
              </a:lnSpc>
            </a:pPr>
            <a:r>
              <a:rPr lang="en-GB" b="1" dirty="0">
                <a:solidFill>
                  <a:schemeClr val="tx1"/>
                </a:solidFill>
                <a:latin typeface="Arial"/>
                <a:ea typeface="Calibri"/>
                <a:cs typeface="Times New Roman"/>
              </a:rPr>
              <a:t>RESOURCE MANAGEMENT</a:t>
            </a:r>
            <a:endParaRPr lang="en-ZA" b="1" dirty="0">
              <a:solidFill>
                <a:schemeClr val="tx1"/>
              </a:solidFill>
              <a:latin typeface="Arial"/>
              <a:ea typeface="Calibri"/>
              <a:cs typeface="Times New Roman"/>
            </a:endParaRPr>
          </a:p>
        </p:txBody>
      </p:sp>
      <p:sp>
        <p:nvSpPr>
          <p:cNvPr id="21" name="Notched Right Arrow 20"/>
          <p:cNvSpPr/>
          <p:nvPr/>
        </p:nvSpPr>
        <p:spPr>
          <a:xfrm rot="20239974">
            <a:off x="4033094" y="5284868"/>
            <a:ext cx="1133018" cy="484632"/>
          </a:xfrm>
          <a:prstGeom prst="notchedRightArrow">
            <a:avLst/>
          </a:prstGeom>
          <a:solidFill>
            <a:srgbClr val="0033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2" name="Notched Right Arrow 21"/>
          <p:cNvSpPr/>
          <p:nvPr/>
        </p:nvSpPr>
        <p:spPr>
          <a:xfrm rot="1357895">
            <a:off x="4033069" y="5873132"/>
            <a:ext cx="1133018" cy="484632"/>
          </a:xfrm>
          <a:prstGeom prst="notchedRightArrow">
            <a:avLst/>
          </a:prstGeom>
          <a:solidFill>
            <a:srgbClr val="0033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3" name="TextBox 22"/>
          <p:cNvSpPr txBox="1"/>
          <p:nvPr/>
        </p:nvSpPr>
        <p:spPr>
          <a:xfrm>
            <a:off x="1362882" y="4686435"/>
            <a:ext cx="1454244" cy="369332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ZA" b="1" dirty="0" smtClean="0">
                <a:latin typeface="Arial Black" pitchFamily="34" charset="0"/>
              </a:rPr>
              <a:t>SPHERE 3</a:t>
            </a:r>
            <a:endParaRPr lang="en-ZA" b="1" dirty="0">
              <a:latin typeface="Arial Black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38771" y="5344527"/>
            <a:ext cx="213224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1600" b="1" dirty="0" smtClean="0">
                <a:latin typeface="Arial"/>
                <a:ea typeface="Calibri"/>
                <a:cs typeface="Times New Roman"/>
              </a:rPr>
              <a:t>Motivator leader</a:t>
            </a:r>
          </a:p>
          <a:p>
            <a:pPr>
              <a:lnSpc>
                <a:spcPct val="115000"/>
              </a:lnSpc>
            </a:pPr>
            <a:endParaRPr lang="en-GB" sz="1600" b="1" dirty="0" smtClean="0">
              <a:latin typeface="Arial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600" b="1" dirty="0">
                <a:latin typeface="Arial"/>
                <a:ea typeface="Calibri"/>
                <a:cs typeface="Times New Roman"/>
              </a:rPr>
              <a:t>Interpreter</a:t>
            </a:r>
            <a:endParaRPr lang="en-ZA" sz="1400" b="1" dirty="0">
              <a:ea typeface="Calibri"/>
              <a:cs typeface="Times New Roman"/>
            </a:endParaRPr>
          </a:p>
        </p:txBody>
      </p:sp>
      <p:sp>
        <p:nvSpPr>
          <p:cNvPr id="25" name="Pentagon 24"/>
          <p:cNvSpPr/>
          <p:nvPr/>
        </p:nvSpPr>
        <p:spPr>
          <a:xfrm flipH="1">
            <a:off x="6923920" y="4895850"/>
            <a:ext cx="2131836" cy="1847850"/>
          </a:xfrm>
          <a:prstGeom prst="homePlate">
            <a:avLst/>
          </a:prstGeom>
          <a:solidFill>
            <a:srgbClr val="0033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6" name="Rectangle 25"/>
          <p:cNvSpPr/>
          <p:nvPr/>
        </p:nvSpPr>
        <p:spPr>
          <a:xfrm>
            <a:off x="7171015" y="5567492"/>
            <a:ext cx="1972985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1400" b="1" i="1" dirty="0">
                <a:latin typeface="Arial"/>
                <a:ea typeface="Calibri"/>
                <a:cs typeface="Times New Roman"/>
              </a:rPr>
              <a:t>Focus on </a:t>
            </a:r>
            <a:r>
              <a:rPr lang="en-GB" sz="1400" b="1" i="1" dirty="0" smtClean="0">
                <a:latin typeface="Arial"/>
                <a:ea typeface="Calibri"/>
                <a:cs typeface="Times New Roman"/>
              </a:rPr>
              <a:t>IST’s </a:t>
            </a:r>
            <a:r>
              <a:rPr lang="en-GB" sz="1400" b="1" i="1" dirty="0">
                <a:latin typeface="Arial"/>
                <a:ea typeface="Calibri"/>
                <a:cs typeface="Times New Roman"/>
              </a:rPr>
              <a:t>environment</a:t>
            </a:r>
            <a:endParaRPr lang="en-ZA" sz="1200" b="1" dirty="0">
              <a:ea typeface="Calibri"/>
              <a:cs typeface="Times New Roman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5960" y="72509"/>
            <a:ext cx="3777508" cy="307777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/>
          <a:p>
            <a:pPr algn="ctr"/>
            <a:r>
              <a:rPr lang="en-ZA" sz="1400" dirty="0" smtClean="0">
                <a:latin typeface="Arial Black" pitchFamily="34" charset="0"/>
              </a:rPr>
              <a:t>CULTURE GUIDE RESPONSIBILITIES</a:t>
            </a:r>
            <a:endParaRPr lang="en-ZA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69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 animBg="1"/>
      <p:bldP spid="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119483" y="185933"/>
            <a:ext cx="302451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ZA" sz="2400" b="1" dirty="0" smtClean="0">
                <a:solidFill>
                  <a:srgbClr val="003399"/>
                </a:solidFill>
                <a:latin typeface="Arial Black" pitchFamily="34" charset="0"/>
                <a:ea typeface="Calibri" pitchFamily="34" charset="0"/>
                <a:cs typeface="Arial" pitchFamily="34" charset="0"/>
              </a:rPr>
              <a:t>Eight c</a:t>
            </a:r>
            <a:r>
              <a:rPr kumimoji="0" lang="en-ZA" sz="2400" b="1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ulture tourist guide</a:t>
            </a:r>
            <a:r>
              <a:rPr kumimoji="0" lang="en-ZA" sz="2400" b="1" u="none" strike="noStrike" cap="none" normalizeH="0" dirty="0" smtClean="0">
                <a:ln>
                  <a:noFill/>
                </a:ln>
                <a:solidFill>
                  <a:srgbClr val="003399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ZA" sz="2400" b="1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unit  standards</a:t>
            </a:r>
            <a:endParaRPr kumimoji="0" lang="en-ZA" sz="4800" b="1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455613"/>
              </p:ext>
            </p:extLst>
          </p:nvPr>
        </p:nvGraphicFramePr>
        <p:xfrm>
          <a:off x="93980" y="197917"/>
          <a:ext cx="5935345" cy="5796534"/>
        </p:xfrm>
        <a:graphic>
          <a:graphicData uri="http://schemas.openxmlformats.org/drawingml/2006/table">
            <a:tbl>
              <a:tblPr firstRow="1" firstCol="1" bandRow="1"/>
              <a:tblGrid>
                <a:gridCol w="76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0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20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CULTURE TOURIST GUIDE:</a:t>
                      </a:r>
                      <a:endParaRPr lang="en-ZA" sz="18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235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400" b="1" u="sng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Compulsory:</a:t>
                      </a:r>
                      <a:endParaRPr lang="en-ZA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ID 335802</a:t>
                      </a:r>
                      <a:endParaRPr lang="en-ZA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Conduct a tourist guided cultural experience, NQF Level 4, 12 credits. </a:t>
                      </a:r>
                      <a:endParaRPr lang="en-ZA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455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800" b="1" u="sng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Additional Unit Standards:</a:t>
                      </a:r>
                      <a:endParaRPr lang="en-ZA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ID 119869: </a:t>
                      </a:r>
                      <a:endParaRPr lang="en-ZA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20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Demonstrate knowledge of Iron Age archaeology, Level 4, 10 Credits.</a:t>
                      </a:r>
                      <a:endParaRPr lang="en-ZA" sz="16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ID 119870: </a:t>
                      </a:r>
                      <a:endParaRPr lang="en-ZA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ZA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Research a Southern African archaeological site from published and unpublished material, Level 4, 6 Credits.</a:t>
                      </a:r>
                      <a:endParaRPr lang="en-ZA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20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ID 119877: </a:t>
                      </a:r>
                      <a:endParaRPr lang="en-ZA" sz="16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Demonstrate knowledge of Stone Age archaeology, Level 4, 10 Credits.</a:t>
                      </a:r>
                      <a:endParaRPr lang="en-ZA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20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ID 262305: </a:t>
                      </a:r>
                      <a:endParaRPr lang="en-ZA" sz="16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Plan and implement minimum environmental impact practices, Level 4, 5 Credits.</a:t>
                      </a:r>
                      <a:endParaRPr lang="en-ZA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20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ID 335803: </a:t>
                      </a:r>
                      <a:endParaRPr lang="en-ZA" sz="16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Research and plan a guided experience at a prominent tourism site, Level 4, 5 Credits</a:t>
                      </a:r>
                      <a:endParaRPr lang="en-ZA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20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ID 262317: </a:t>
                      </a:r>
                      <a:endParaRPr lang="en-ZA" sz="16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Lead participants through an outdoor recreation and adventure activity, Level 4, 10 Credits.</a:t>
                      </a:r>
                      <a:endParaRPr lang="en-ZA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08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ID 262320: </a:t>
                      </a:r>
                      <a:endParaRPr lang="en-ZA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Manage and organise groups, Level 4, 10 Credits. </a:t>
                      </a:r>
                      <a:endParaRPr lang="en-ZA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6343650" y="5056408"/>
            <a:ext cx="2514601" cy="1357222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79726" y="5348120"/>
            <a:ext cx="184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CULTURE GUIDE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45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00549" y="1460310"/>
            <a:ext cx="3043451" cy="539769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Rectangle 1"/>
          <p:cNvSpPr/>
          <p:nvPr/>
        </p:nvSpPr>
        <p:spPr>
          <a:xfrm>
            <a:off x="0" y="6099305"/>
            <a:ext cx="6100549" cy="758695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29968"/>
              </p:ext>
            </p:extLst>
          </p:nvPr>
        </p:nvGraphicFramePr>
        <p:xfrm>
          <a:off x="198755" y="627496"/>
          <a:ext cx="5687695" cy="1828800"/>
        </p:xfrm>
        <a:graphic>
          <a:graphicData uri="http://schemas.openxmlformats.org/drawingml/2006/table">
            <a:tbl>
              <a:tblPr firstRow="1" firstCol="1" bandRow="1"/>
              <a:tblGrid>
                <a:gridCol w="168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8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20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CULTURE TOURIST GUIDE:</a:t>
                      </a:r>
                      <a:endParaRPr lang="en-Z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2000" u="sng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Additional Unit Standards:</a:t>
                      </a:r>
                      <a:endParaRPr lang="en-Z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20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New Unit Standard</a:t>
                      </a:r>
                      <a:endParaRPr lang="en-Z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20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Facilitate the IST, Level 4, 10 Credits.</a:t>
                      </a:r>
                      <a:endParaRPr lang="en-Z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903413" y="99104"/>
            <a:ext cx="54809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ZA" sz="2000" b="1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Additional culture guide unit standard </a:t>
            </a:r>
            <a:r>
              <a:rPr kumimoji="0" lang="en-ZA" sz="2000" b="1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–</a:t>
            </a:r>
            <a:r>
              <a:rPr kumimoji="0" lang="en-ZA" sz="2000" b="1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IST</a:t>
            </a:r>
            <a:endParaRPr kumimoji="0" lang="en-ZA" sz="18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6909" y="2635295"/>
            <a:ext cx="91909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 smtClean="0">
                <a:solidFill>
                  <a:schemeClr val="bg1"/>
                </a:solidFill>
              </a:rPr>
              <a:t>- facilitate </a:t>
            </a:r>
            <a:r>
              <a:rPr lang="en-ZA" sz="2400" b="1" dirty="0">
                <a:solidFill>
                  <a:schemeClr val="bg1"/>
                </a:solidFill>
              </a:rPr>
              <a:t>the </a:t>
            </a:r>
            <a:r>
              <a:rPr lang="en-ZA" sz="2400" b="1" dirty="0">
                <a:solidFill>
                  <a:srgbClr val="FF00FF"/>
                </a:solidFill>
              </a:rPr>
              <a:t>inclusion of the IST </a:t>
            </a:r>
            <a:r>
              <a:rPr lang="en-ZA" sz="2400" b="1" dirty="0">
                <a:solidFill>
                  <a:schemeClr val="bg1"/>
                </a:solidFill>
              </a:rPr>
              <a:t>in the tourism </a:t>
            </a:r>
            <a:r>
              <a:rPr lang="en-ZA" sz="2400" b="1" dirty="0" smtClean="0">
                <a:solidFill>
                  <a:schemeClr val="bg1"/>
                </a:solidFill>
              </a:rPr>
              <a:t>offering</a:t>
            </a:r>
          </a:p>
          <a:p>
            <a:r>
              <a:rPr lang="en-ZA" sz="2400" b="1" dirty="0" smtClean="0">
                <a:solidFill>
                  <a:schemeClr val="bg1"/>
                </a:solidFill>
              </a:rPr>
              <a:t>- made </a:t>
            </a:r>
            <a:r>
              <a:rPr lang="en-ZA" sz="2400" b="1" dirty="0">
                <a:solidFill>
                  <a:schemeClr val="bg1"/>
                </a:solidFill>
              </a:rPr>
              <a:t>aware of the </a:t>
            </a:r>
            <a:r>
              <a:rPr lang="en-ZA" sz="2400" b="1" dirty="0">
                <a:solidFill>
                  <a:srgbClr val="FF00FF"/>
                </a:solidFill>
              </a:rPr>
              <a:t>sensitive</a:t>
            </a:r>
            <a:r>
              <a:rPr lang="en-ZA" sz="2400" b="1" dirty="0">
                <a:solidFill>
                  <a:schemeClr val="bg1"/>
                </a:solidFill>
              </a:rPr>
              <a:t> and possible </a:t>
            </a:r>
            <a:r>
              <a:rPr lang="en-ZA" sz="2400" b="1" dirty="0">
                <a:solidFill>
                  <a:srgbClr val="FF00FF"/>
                </a:solidFill>
              </a:rPr>
              <a:t>sacred </a:t>
            </a:r>
            <a:r>
              <a:rPr lang="en-ZA" sz="2400" b="1" dirty="0" smtClean="0">
                <a:solidFill>
                  <a:srgbClr val="FF00FF"/>
                </a:solidFill>
              </a:rPr>
              <a:t>nature</a:t>
            </a:r>
            <a:r>
              <a:rPr lang="en-ZA" sz="2400" b="1" dirty="0" smtClean="0">
                <a:solidFill>
                  <a:schemeClr val="bg1"/>
                </a:solidFill>
              </a:rPr>
              <a:t> of </a:t>
            </a:r>
            <a:r>
              <a:rPr lang="en-ZA" sz="2400" b="1" dirty="0">
                <a:solidFill>
                  <a:schemeClr val="bg1"/>
                </a:solidFill>
              </a:rPr>
              <a:t>the encounter with the IST</a:t>
            </a:r>
            <a:r>
              <a:rPr lang="en-ZA" sz="24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ZA" sz="2400" b="1" dirty="0" smtClean="0">
                <a:solidFill>
                  <a:schemeClr val="bg1"/>
                </a:solidFill>
              </a:rPr>
              <a:t>- conservator </a:t>
            </a:r>
            <a:r>
              <a:rPr lang="en-ZA" sz="2400" b="1" dirty="0">
                <a:solidFill>
                  <a:schemeClr val="bg1"/>
                </a:solidFill>
              </a:rPr>
              <a:t>in ensuring that the </a:t>
            </a:r>
            <a:r>
              <a:rPr lang="en-ZA" sz="2400" b="1" dirty="0" smtClean="0">
                <a:solidFill>
                  <a:schemeClr val="bg1"/>
                </a:solidFill>
              </a:rPr>
              <a:t>IST’s </a:t>
            </a:r>
            <a:r>
              <a:rPr lang="en-ZA" sz="2400" b="1" dirty="0">
                <a:solidFill>
                  <a:srgbClr val="FF00FF"/>
                </a:solidFill>
              </a:rPr>
              <a:t>landscape is </a:t>
            </a:r>
            <a:r>
              <a:rPr lang="en-ZA" sz="2400" b="1" dirty="0" smtClean="0">
                <a:solidFill>
                  <a:srgbClr val="FF00FF"/>
                </a:solidFill>
              </a:rPr>
              <a:t>preserved</a:t>
            </a:r>
            <a:r>
              <a:rPr lang="en-ZA" sz="2400" b="1" dirty="0" smtClean="0">
                <a:solidFill>
                  <a:schemeClr val="bg1"/>
                </a:solidFill>
              </a:rPr>
              <a:t> </a:t>
            </a:r>
            <a:r>
              <a:rPr lang="en-ZA" sz="2400" b="1" dirty="0">
                <a:solidFill>
                  <a:schemeClr val="bg1"/>
                </a:solidFill>
              </a:rPr>
              <a:t>and not </a:t>
            </a:r>
            <a:r>
              <a:rPr lang="en-ZA" sz="2400" b="1" dirty="0" smtClean="0">
                <a:solidFill>
                  <a:schemeClr val="bg1"/>
                </a:solidFill>
              </a:rPr>
              <a:t>damaged</a:t>
            </a:r>
          </a:p>
          <a:p>
            <a:r>
              <a:rPr lang="en-ZA" sz="2400" b="1" dirty="0" smtClean="0">
                <a:solidFill>
                  <a:schemeClr val="bg1"/>
                </a:solidFill>
              </a:rPr>
              <a:t>- mediate </a:t>
            </a:r>
            <a:r>
              <a:rPr lang="en-ZA" sz="2400" b="1" dirty="0">
                <a:solidFill>
                  <a:schemeClr val="bg1"/>
                </a:solidFill>
              </a:rPr>
              <a:t>between the IST and the tourist group as an </a:t>
            </a:r>
            <a:r>
              <a:rPr lang="en-ZA" sz="2400" b="1" dirty="0" smtClean="0">
                <a:solidFill>
                  <a:srgbClr val="FF00FF"/>
                </a:solidFill>
              </a:rPr>
              <a:t>intercultural communicator</a:t>
            </a:r>
          </a:p>
          <a:p>
            <a:r>
              <a:rPr lang="en-ZA" sz="2400" b="1" dirty="0" smtClean="0">
                <a:solidFill>
                  <a:schemeClr val="bg1"/>
                </a:solidFill>
              </a:rPr>
              <a:t>- comply </a:t>
            </a:r>
            <a:r>
              <a:rPr lang="en-ZA" sz="2400" b="1" dirty="0">
                <a:solidFill>
                  <a:schemeClr val="bg1"/>
                </a:solidFill>
              </a:rPr>
              <a:t>and execute the </a:t>
            </a:r>
            <a:r>
              <a:rPr lang="en-ZA" sz="2400" b="1" dirty="0">
                <a:solidFill>
                  <a:srgbClr val="FF00FF"/>
                </a:solidFill>
              </a:rPr>
              <a:t>payment</a:t>
            </a:r>
            <a:r>
              <a:rPr lang="en-ZA" sz="2400" b="1" dirty="0">
                <a:solidFill>
                  <a:schemeClr val="bg1"/>
                </a:solidFill>
              </a:rPr>
              <a:t> of the IST according to </a:t>
            </a:r>
            <a:r>
              <a:rPr lang="en-ZA" sz="2400" b="1" dirty="0" smtClean="0">
                <a:solidFill>
                  <a:schemeClr val="bg1"/>
                </a:solidFill>
              </a:rPr>
              <a:t>  predetermined fees</a:t>
            </a:r>
          </a:p>
          <a:p>
            <a:r>
              <a:rPr lang="en-ZA" sz="2400" b="1" dirty="0" smtClean="0">
                <a:solidFill>
                  <a:schemeClr val="bg1"/>
                </a:solidFill>
              </a:rPr>
              <a:t>- cultural </a:t>
            </a:r>
            <a:r>
              <a:rPr lang="en-ZA" sz="2400" b="1" dirty="0">
                <a:solidFill>
                  <a:schemeClr val="bg1"/>
                </a:solidFill>
              </a:rPr>
              <a:t>tourist guide becomes a </a:t>
            </a:r>
            <a:r>
              <a:rPr lang="en-ZA" sz="2400" b="1" dirty="0">
                <a:solidFill>
                  <a:srgbClr val="FF00FF"/>
                </a:solidFill>
              </a:rPr>
              <a:t>co-creator</a:t>
            </a:r>
            <a:r>
              <a:rPr lang="en-ZA" sz="2400" b="1" dirty="0">
                <a:solidFill>
                  <a:schemeClr val="bg1"/>
                </a:solidFill>
              </a:rPr>
              <a:t> of the IST </a:t>
            </a:r>
            <a:r>
              <a:rPr lang="en-ZA" sz="2400" b="1" dirty="0" smtClean="0">
                <a:solidFill>
                  <a:schemeClr val="bg1"/>
                </a:solidFill>
              </a:rPr>
              <a:t>experience</a:t>
            </a:r>
            <a:r>
              <a:rPr lang="en-ZA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6452832" y="499214"/>
            <a:ext cx="2514601" cy="1357222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2575" y="770855"/>
            <a:ext cx="184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CULTURE GUIDE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81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Image result for northern cape province map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690"/>
            <a:ext cx="7200800" cy="617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64288" y="0"/>
            <a:ext cx="1979712" cy="6858000"/>
          </a:xfrm>
          <a:prstGeom prst="rect">
            <a:avLst/>
          </a:prstGeom>
          <a:solidFill>
            <a:srgbClr val="F5F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 2"/>
          <p:cNvSpPr/>
          <p:nvPr/>
        </p:nvSpPr>
        <p:spPr>
          <a:xfrm>
            <a:off x="1871700" y="44624"/>
            <a:ext cx="42124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600" b="1" dirty="0" smtClean="0">
                <a:solidFill>
                  <a:srgbClr val="663300"/>
                </a:solidFill>
                <a:latin typeface="Arial Black" pitchFamily="34" charset="0"/>
              </a:rPr>
              <a:t>THE INDIGENOUS STORY TELLER: </a:t>
            </a:r>
          </a:p>
          <a:p>
            <a:r>
              <a:rPr lang="en-ZA" sz="1600" b="1" dirty="0" smtClean="0">
                <a:solidFill>
                  <a:srgbClr val="663300"/>
                </a:solidFill>
                <a:latin typeface="Arial Black" pitchFamily="34" charset="0"/>
              </a:rPr>
              <a:t>THE NORTHERN CAPE</a:t>
            </a:r>
            <a:endParaRPr lang="en-ZA" sz="1600" dirty="0">
              <a:solidFill>
                <a:srgbClr val="663300"/>
              </a:solidFill>
              <a:latin typeface="Arial Black" pitchFamily="34" charset="0"/>
            </a:endParaRPr>
          </a:p>
        </p:txBody>
      </p:sp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3" y="44624"/>
            <a:ext cx="1740025" cy="52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7164288" y="2852936"/>
            <a:ext cx="576141" cy="796403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1" name="Oval 10"/>
          <p:cNvSpPr/>
          <p:nvPr/>
        </p:nvSpPr>
        <p:spPr>
          <a:xfrm>
            <a:off x="7164288" y="3861048"/>
            <a:ext cx="631065" cy="619014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10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ZA" sz="11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164288" y="4581128"/>
            <a:ext cx="581660" cy="572135"/>
          </a:xfrm>
          <a:prstGeom prst="ellipse">
            <a:avLst/>
          </a:prstGeom>
          <a:noFill/>
          <a:ln w="38100">
            <a:solidFill>
              <a:srgbClr val="FF0066"/>
            </a:solidFill>
            <a:prstDash val="sys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100">
                <a:ln>
                  <a:solidFill>
                    <a:srgbClr val="3366CC"/>
                  </a:solidFill>
                </a:ln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ZA" sz="1100">
              <a:ln>
                <a:solidFill>
                  <a:srgbClr val="3366CC"/>
                </a:solidFill>
              </a:ln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308304" y="5301208"/>
            <a:ext cx="236495" cy="240259"/>
          </a:xfrm>
          <a:prstGeom prst="ellipse">
            <a:avLst/>
          </a:prstGeom>
          <a:noFill/>
          <a:ln w="76200">
            <a:solidFill>
              <a:srgbClr val="6600CC"/>
            </a:solidFill>
            <a:prstDash val="soli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100">
                <a:ln>
                  <a:solidFill>
                    <a:srgbClr val="002F87"/>
                  </a:solidFill>
                </a:ln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ZA" sz="1100">
              <a:ln>
                <a:solidFill>
                  <a:srgbClr val="002F87"/>
                </a:solidFill>
              </a:ln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40352" y="3140968"/>
            <a:ext cx="1377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b="1" dirty="0" smtClean="0"/>
              <a:t>Cross-border TG</a:t>
            </a:r>
            <a:endParaRPr lang="en-ZA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899305" y="4057327"/>
            <a:ext cx="1059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b="1" dirty="0" smtClean="0"/>
              <a:t>National TG</a:t>
            </a:r>
            <a:endParaRPr lang="en-ZA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851728" y="4705399"/>
            <a:ext cx="1154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b="1" dirty="0" smtClean="0"/>
              <a:t>Provincial TG</a:t>
            </a:r>
            <a:endParaRPr lang="en-ZA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810307" y="5281463"/>
            <a:ext cx="1237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b="1" dirty="0" smtClean="0"/>
              <a:t>Local / Site TG</a:t>
            </a:r>
            <a:endParaRPr lang="en-ZA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867406" y="5857527"/>
            <a:ext cx="1123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b="1" dirty="0" smtClean="0"/>
              <a:t>Specialist TG</a:t>
            </a:r>
            <a:endParaRPr lang="en-ZA" sz="1400" b="1" dirty="0"/>
          </a:p>
        </p:txBody>
      </p:sp>
      <p:sp>
        <p:nvSpPr>
          <p:cNvPr id="20" name="Oval 19"/>
          <p:cNvSpPr/>
          <p:nvPr/>
        </p:nvSpPr>
        <p:spPr>
          <a:xfrm>
            <a:off x="7308304" y="6309320"/>
            <a:ext cx="384375" cy="38234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100" dirty="0">
                <a:ln>
                  <a:solidFill>
                    <a:srgbClr val="3366CC"/>
                  </a:solidFill>
                </a:ln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ZA" sz="1100" dirty="0">
              <a:ln>
                <a:solidFill>
                  <a:srgbClr val="3366CC"/>
                </a:solidFill>
              </a:ln>
              <a:solidFill>
                <a:srgbClr val="FFFF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28384" y="6381328"/>
            <a:ext cx="404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b="1" dirty="0" smtClean="0"/>
              <a:t>IST</a:t>
            </a:r>
            <a:endParaRPr lang="en-ZA" sz="1400" b="1" dirty="0"/>
          </a:p>
        </p:txBody>
      </p:sp>
      <p:sp>
        <p:nvSpPr>
          <p:cNvPr id="23" name="Oval 22"/>
          <p:cNvSpPr/>
          <p:nvPr/>
        </p:nvSpPr>
        <p:spPr>
          <a:xfrm>
            <a:off x="7236296" y="5733256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100" dirty="0">
                <a:ln>
                  <a:solidFill>
                    <a:srgbClr val="3366CC"/>
                  </a:solidFill>
                </a:ln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ZA" sz="1100" dirty="0">
              <a:ln>
                <a:solidFill>
                  <a:srgbClr val="3366CC"/>
                </a:solidFill>
              </a:ln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228184" y="5181"/>
            <a:ext cx="2915816" cy="2492896"/>
            <a:chOff x="0" y="4365104"/>
            <a:chExt cx="2915816" cy="2492896"/>
          </a:xfrm>
        </p:grpSpPr>
        <p:pic>
          <p:nvPicPr>
            <p:cNvPr id="2050" name="Picture 2" descr="Image result for northern cape province map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65104"/>
              <a:ext cx="2915816" cy="2492896"/>
            </a:xfrm>
            <a:prstGeom prst="rect">
              <a:avLst/>
            </a:prstGeom>
            <a:noFill/>
            <a:ln w="57150">
              <a:solidFill>
                <a:srgbClr val="6633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72690" y="4892182"/>
              <a:ext cx="670637" cy="1075652"/>
            </a:xfrm>
            <a:prstGeom prst="ellipse">
              <a:avLst/>
            </a:prstGeom>
            <a:noFill/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ZA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00001" y="4397964"/>
              <a:ext cx="2213555" cy="2238518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ZA" sz="120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ZA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64271" y="5270114"/>
              <a:ext cx="1116724" cy="1067091"/>
            </a:xfrm>
            <a:prstGeom prst="ellipse">
              <a:avLst/>
            </a:prstGeom>
            <a:noFill/>
            <a:ln w="38100">
              <a:solidFill>
                <a:srgbClr val="FF0066"/>
              </a:solidFill>
              <a:prstDash val="sys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ZA" sz="1200">
                  <a:ln>
                    <a:solidFill>
                      <a:srgbClr val="3366CC"/>
                    </a:solidFill>
                  </a:ln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ZA" sz="1200">
                <a:ln>
                  <a:solidFill>
                    <a:srgbClr val="3366CC"/>
                  </a:solidFill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093225" y="5415472"/>
              <a:ext cx="174949" cy="17443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ZA" sz="1100" dirty="0">
                  <a:ln>
                    <a:solidFill>
                      <a:srgbClr val="3366CC"/>
                    </a:solidFill>
                  </a:ln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ZA" sz="1100" dirty="0">
                <a:ln>
                  <a:solidFill>
                    <a:srgbClr val="3366CC"/>
                  </a:solidFill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51542" y="5270114"/>
              <a:ext cx="95764" cy="96999"/>
            </a:xfrm>
            <a:prstGeom prst="ellipse">
              <a:avLst/>
            </a:prstGeom>
            <a:noFill/>
            <a:ln w="76200">
              <a:solidFill>
                <a:srgbClr val="6600CC"/>
              </a:solidFill>
              <a:prstDash val="soli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ZA" sz="1200">
                  <a:ln>
                    <a:solidFill>
                      <a:srgbClr val="002F87"/>
                    </a:solidFill>
                  </a:ln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ZA" sz="1200">
                <a:ln>
                  <a:solidFill>
                    <a:srgbClr val="002F87"/>
                  </a:solidFill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6516216" y="1412776"/>
            <a:ext cx="155645" cy="1543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100" dirty="0">
                <a:ln>
                  <a:solidFill>
                    <a:srgbClr val="3366CC"/>
                  </a:solidFill>
                </a:ln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ZA" sz="1100" dirty="0">
              <a:ln>
                <a:solidFill>
                  <a:srgbClr val="3366CC"/>
                </a:solidFill>
              </a:ln>
              <a:solidFill>
                <a:srgbClr val="FFFF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Image result for northern cape bushma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82" b="23635"/>
          <a:stretch/>
        </p:blipFill>
        <p:spPr bwMode="auto">
          <a:xfrm>
            <a:off x="1547664" y="2996952"/>
            <a:ext cx="1800200" cy="21492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northern cape touris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2" t="7693" r="17174"/>
          <a:stretch/>
        </p:blipFill>
        <p:spPr bwMode="auto">
          <a:xfrm rot="20781775">
            <a:off x="3491880" y="2924944"/>
            <a:ext cx="995410" cy="14326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northern cape ostrich eg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0" t="24119" r="23523" b="10509"/>
          <a:stretch/>
        </p:blipFill>
        <p:spPr bwMode="auto">
          <a:xfrm>
            <a:off x="2699792" y="1844824"/>
            <a:ext cx="1547664" cy="10669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bushman and ostrich eg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7" t="56310" r="36862" b="21212"/>
          <a:stretch/>
        </p:blipFill>
        <p:spPr bwMode="auto">
          <a:xfrm rot="526558">
            <a:off x="3131840" y="4437112"/>
            <a:ext cx="1033756" cy="11826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bushman storie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2" t="41516" r="11568" b="1411"/>
          <a:stretch/>
        </p:blipFill>
        <p:spPr bwMode="auto">
          <a:xfrm>
            <a:off x="1331640" y="1988840"/>
            <a:ext cx="1224136" cy="10295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bushman storie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t="11074" r="18938" b="19024"/>
          <a:stretch/>
        </p:blipFill>
        <p:spPr bwMode="auto">
          <a:xfrm>
            <a:off x="251520" y="2852936"/>
            <a:ext cx="1452970" cy="10059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 result for bushman elan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2755">
            <a:off x="733290" y="4168738"/>
            <a:ext cx="1008112" cy="13266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bushman eland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1" t="10196" r="161" b="10660"/>
          <a:stretch/>
        </p:blipFill>
        <p:spPr bwMode="auto">
          <a:xfrm rot="21129766">
            <a:off x="1680898" y="5190031"/>
            <a:ext cx="1606858" cy="10080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1187624" y="1916832"/>
            <a:ext cx="1512168" cy="1080120"/>
          </a:xfrm>
          <a:prstGeom prst="wedgeEllipseCallout">
            <a:avLst>
              <a:gd name="adj1" fmla="val 1476"/>
              <a:gd name="adj2" fmla="val 64144"/>
            </a:avLst>
          </a:pr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5" name="Oval Callout 34"/>
          <p:cNvSpPr/>
          <p:nvPr/>
        </p:nvSpPr>
        <p:spPr>
          <a:xfrm>
            <a:off x="2699792" y="1844824"/>
            <a:ext cx="1512168" cy="1080120"/>
          </a:xfrm>
          <a:prstGeom prst="wedgeEllipseCallout">
            <a:avLst/>
          </a:pr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6" name="Oval Callout 35"/>
          <p:cNvSpPr/>
          <p:nvPr/>
        </p:nvSpPr>
        <p:spPr>
          <a:xfrm rot="4313643">
            <a:off x="3167350" y="3110388"/>
            <a:ext cx="1512168" cy="1080120"/>
          </a:xfrm>
          <a:prstGeom prst="wedgeEllipseCallout">
            <a:avLst/>
          </a:pr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7" name="Oval Callout 36"/>
          <p:cNvSpPr/>
          <p:nvPr/>
        </p:nvSpPr>
        <p:spPr>
          <a:xfrm rot="14518076">
            <a:off x="399481" y="4314189"/>
            <a:ext cx="1512168" cy="1080120"/>
          </a:xfrm>
          <a:prstGeom prst="wedgeEllipseCallout">
            <a:avLst>
              <a:gd name="adj1" fmla="val -9675"/>
              <a:gd name="adj2" fmla="val 69886"/>
            </a:avLst>
          </a:pr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8" name="Oval Callout 37"/>
          <p:cNvSpPr/>
          <p:nvPr/>
        </p:nvSpPr>
        <p:spPr>
          <a:xfrm rot="10545718">
            <a:off x="1581828" y="5211591"/>
            <a:ext cx="1512168" cy="1080120"/>
          </a:xfrm>
          <a:prstGeom prst="wedgeEllipseCallout">
            <a:avLst>
              <a:gd name="adj1" fmla="val -6868"/>
              <a:gd name="adj2" fmla="val 65597"/>
            </a:avLst>
          </a:pr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9" name="Oval Callout 38"/>
          <p:cNvSpPr/>
          <p:nvPr/>
        </p:nvSpPr>
        <p:spPr>
          <a:xfrm>
            <a:off x="179512" y="2780928"/>
            <a:ext cx="1512168" cy="1080120"/>
          </a:xfrm>
          <a:prstGeom prst="wedgeEllipseCallout">
            <a:avLst>
              <a:gd name="adj1" fmla="val 27895"/>
              <a:gd name="adj2" fmla="val 64966"/>
            </a:avLst>
          </a:pr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0" name="Oval Callout 39"/>
          <p:cNvSpPr/>
          <p:nvPr/>
        </p:nvSpPr>
        <p:spPr>
          <a:xfrm rot="6417853">
            <a:off x="2843808" y="4509120"/>
            <a:ext cx="1512168" cy="1080120"/>
          </a:xfrm>
          <a:prstGeom prst="wedgeEllipseCallout">
            <a:avLst>
              <a:gd name="adj1" fmla="val -10697"/>
              <a:gd name="adj2" fmla="val 66764"/>
            </a:avLst>
          </a:pr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355593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Image result for northern cape province map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2" t="2160" r="2537" b="1517"/>
          <a:stretch/>
        </p:blipFill>
        <p:spPr bwMode="auto">
          <a:xfrm>
            <a:off x="47922" y="804932"/>
            <a:ext cx="9036059" cy="5976000"/>
          </a:xfrm>
          <a:prstGeom prst="rect">
            <a:avLst/>
          </a:prstGeom>
          <a:noFill/>
          <a:ln w="381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54616" y="33834"/>
            <a:ext cx="67705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2000" b="1" u="sng" dirty="0" smtClean="0">
                <a:solidFill>
                  <a:srgbClr val="006600"/>
                </a:solidFill>
                <a:latin typeface="Arial Black" pitchFamily="34" charset="0"/>
              </a:rPr>
              <a:t>THE INDIGENOUS STORY TELLER (IST): </a:t>
            </a:r>
          </a:p>
          <a:p>
            <a:pPr algn="ctr"/>
            <a:r>
              <a:rPr lang="en-ZA" sz="2000" dirty="0" smtClean="0">
                <a:solidFill>
                  <a:srgbClr val="006600"/>
                </a:solidFill>
                <a:latin typeface="Arial Black" pitchFamily="34" charset="0"/>
              </a:rPr>
              <a:t>THE NORTHERN CAPE AS A CASE STUDY</a:t>
            </a:r>
            <a:endParaRPr lang="en-ZA" sz="2000" dirty="0">
              <a:solidFill>
                <a:srgbClr val="006600"/>
              </a:solidFill>
              <a:latin typeface="Arial Black" pitchFamily="34" charset="0"/>
            </a:endParaRPr>
          </a:p>
        </p:txBody>
      </p:sp>
      <p:pic>
        <p:nvPicPr>
          <p:cNvPr id="3074" name="Picture 2" descr="Image result for northern cape bushma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82" b="23635"/>
          <a:stretch/>
        </p:blipFill>
        <p:spPr bwMode="auto">
          <a:xfrm>
            <a:off x="656045" y="845943"/>
            <a:ext cx="1321183" cy="14017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val Callout 34"/>
          <p:cNvSpPr/>
          <p:nvPr/>
        </p:nvSpPr>
        <p:spPr>
          <a:xfrm>
            <a:off x="131475" y="2738894"/>
            <a:ext cx="1276397" cy="1265283"/>
          </a:xfrm>
          <a:prstGeom prst="wedgeEllipseCallout">
            <a:avLst>
              <a:gd name="adj1" fmla="val 79009"/>
              <a:gd name="adj2" fmla="val 61624"/>
            </a:avLst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/>
          <a:srcRect l="33215" t="32062" r="54998" b="48382"/>
          <a:stretch/>
        </p:blipFill>
        <p:spPr>
          <a:xfrm>
            <a:off x="86983" y="2715763"/>
            <a:ext cx="1413739" cy="13194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8" descr="Image result for northern cape peopl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8" t="3285" r="27023" b="15930"/>
          <a:stretch/>
        </p:blipFill>
        <p:spPr bwMode="auto">
          <a:xfrm>
            <a:off x="2404508" y="5412097"/>
            <a:ext cx="1446061" cy="13005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Image result for northern cape peopl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2" t="16631" r="53367" b="32629"/>
          <a:stretch/>
        </p:blipFill>
        <p:spPr bwMode="auto">
          <a:xfrm>
            <a:off x="4115999" y="1037282"/>
            <a:ext cx="1296144" cy="1288982"/>
          </a:xfrm>
          <a:prstGeom prst="ellipse">
            <a:avLst/>
          </a:prstGeom>
          <a:ln>
            <a:solidFill>
              <a:srgbClr val="006600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2" descr="Image result for northern cape peopl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6" r="12167"/>
          <a:stretch/>
        </p:blipFill>
        <p:spPr bwMode="auto">
          <a:xfrm>
            <a:off x="4884534" y="3522682"/>
            <a:ext cx="1371406" cy="13622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Oval 48"/>
          <p:cNvSpPr/>
          <p:nvPr/>
        </p:nvSpPr>
        <p:spPr>
          <a:xfrm>
            <a:off x="2009233" y="3641208"/>
            <a:ext cx="1528226" cy="1166867"/>
          </a:xfrm>
          <a:prstGeom prst="ellipse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3" t="17644" r="32650" b="59955"/>
          <a:stretch/>
        </p:blipFill>
        <p:spPr bwMode="auto">
          <a:xfrm>
            <a:off x="82258" y="0"/>
            <a:ext cx="2354618" cy="75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93046" y="871581"/>
            <a:ext cx="2038660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1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an individual who originates in a particular setting; belongs to an identifiable group; tells and relates stories being told in a specific context, while adding another dimension to the experience.</a:t>
            </a:r>
          </a:p>
        </p:txBody>
      </p:sp>
      <p:pic>
        <p:nvPicPr>
          <p:cNvPr id="1028" name="Picture 4" descr="File:Handre Jacobs, Sutherland farmer, Sutherland, Northern Cape, South Africa (20531143712).jpg">
            <a:hlinkClick r:id="rId12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2" t="25878" r="30950" b="31291"/>
          <a:stretch/>
        </p:blipFill>
        <p:spPr bwMode="auto">
          <a:xfrm>
            <a:off x="122245" y="5144290"/>
            <a:ext cx="1345067" cy="13059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Oval Callout 51"/>
          <p:cNvSpPr/>
          <p:nvPr/>
        </p:nvSpPr>
        <p:spPr>
          <a:xfrm>
            <a:off x="4932039" y="3579514"/>
            <a:ext cx="1276397" cy="1265283"/>
          </a:xfrm>
          <a:prstGeom prst="wedgeEllipseCallout">
            <a:avLst>
              <a:gd name="adj1" fmla="val -159131"/>
              <a:gd name="adj2" fmla="val 37172"/>
            </a:avLst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3" name="Oval Callout 52"/>
          <p:cNvSpPr/>
          <p:nvPr/>
        </p:nvSpPr>
        <p:spPr>
          <a:xfrm>
            <a:off x="678439" y="914191"/>
            <a:ext cx="1276397" cy="1265283"/>
          </a:xfrm>
          <a:prstGeom prst="wedgeEllipseCallout">
            <a:avLst>
              <a:gd name="adj1" fmla="val 58375"/>
              <a:gd name="adj2" fmla="val 165422"/>
            </a:avLst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5" name="TextBox 24"/>
          <p:cNvSpPr txBox="1"/>
          <p:nvPr/>
        </p:nvSpPr>
        <p:spPr>
          <a:xfrm>
            <a:off x="2073091" y="3855309"/>
            <a:ext cx="14005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Culture guide</a:t>
            </a:r>
            <a:endParaRPr lang="en-GB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Oval Callout 53"/>
          <p:cNvSpPr/>
          <p:nvPr/>
        </p:nvSpPr>
        <p:spPr>
          <a:xfrm>
            <a:off x="5443833" y="2025715"/>
            <a:ext cx="1276397" cy="1265283"/>
          </a:xfrm>
          <a:prstGeom prst="wedgeEllipseCallout">
            <a:avLst>
              <a:gd name="adj1" fmla="val -193909"/>
              <a:gd name="adj2" fmla="val 124470"/>
            </a:avLst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5" name="Oval Callout 54"/>
          <p:cNvSpPr/>
          <p:nvPr/>
        </p:nvSpPr>
        <p:spPr>
          <a:xfrm>
            <a:off x="155653" y="5149622"/>
            <a:ext cx="1276397" cy="1265283"/>
          </a:xfrm>
          <a:prstGeom prst="wedgeEllipseCallout">
            <a:avLst>
              <a:gd name="adj1" fmla="val 96323"/>
              <a:gd name="adj2" fmla="val -78854"/>
            </a:avLst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7" name="Oval Callout 56"/>
          <p:cNvSpPr/>
          <p:nvPr/>
        </p:nvSpPr>
        <p:spPr>
          <a:xfrm>
            <a:off x="5101703" y="5271440"/>
            <a:ext cx="1276397" cy="1265283"/>
          </a:xfrm>
          <a:prstGeom prst="wedgeEllipseCallout">
            <a:avLst>
              <a:gd name="adj1" fmla="val -205897"/>
              <a:gd name="adj2" fmla="val -76001"/>
            </a:avLst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7" name="Oval 26"/>
          <p:cNvSpPr/>
          <p:nvPr/>
        </p:nvSpPr>
        <p:spPr>
          <a:xfrm>
            <a:off x="2002742" y="4595739"/>
            <a:ext cx="218668" cy="2123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/>
          <p:cNvSpPr/>
          <p:nvPr/>
        </p:nvSpPr>
        <p:spPr>
          <a:xfrm>
            <a:off x="2354616" y="4788743"/>
            <a:ext cx="218668" cy="2123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/>
          <p:cNvSpPr/>
          <p:nvPr/>
        </p:nvSpPr>
        <p:spPr>
          <a:xfrm>
            <a:off x="1790565" y="4118473"/>
            <a:ext cx="218668" cy="2123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/>
          <p:cNvSpPr/>
          <p:nvPr/>
        </p:nvSpPr>
        <p:spPr>
          <a:xfrm>
            <a:off x="3315545" y="4595739"/>
            <a:ext cx="218668" cy="2123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/>
          <p:cNvSpPr/>
          <p:nvPr/>
        </p:nvSpPr>
        <p:spPr>
          <a:xfrm>
            <a:off x="2908871" y="4793997"/>
            <a:ext cx="218668" cy="2123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17779" y="6546575"/>
            <a:ext cx="20553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000" b="1" dirty="0" smtClean="0">
                <a:latin typeface="Arial" pitchFamily="34" charset="0"/>
                <a:cs typeface="Arial" pitchFamily="34" charset="0"/>
              </a:rPr>
              <a:t>KLH, C.R. Botha, T. </a:t>
            </a:r>
            <a:r>
              <a:rPr lang="en-ZA" sz="1000" b="1" dirty="0" err="1" smtClean="0">
                <a:latin typeface="Arial" pitchFamily="34" charset="0"/>
                <a:cs typeface="Arial" pitchFamily="34" charset="0"/>
              </a:rPr>
              <a:t>Morolong</a:t>
            </a:r>
            <a:endParaRPr lang="en-GB" sz="1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413" y="2738894"/>
            <a:ext cx="1243925" cy="173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Oval Callout 63"/>
          <p:cNvSpPr/>
          <p:nvPr/>
        </p:nvSpPr>
        <p:spPr>
          <a:xfrm>
            <a:off x="2463950" y="1319328"/>
            <a:ext cx="1276397" cy="1265283"/>
          </a:xfrm>
          <a:prstGeom prst="wedgeEllipseCallout">
            <a:avLst>
              <a:gd name="adj1" fmla="val -23379"/>
              <a:gd name="adj2" fmla="val 116448"/>
            </a:avLst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5" name="Oval Callout 64"/>
          <p:cNvSpPr/>
          <p:nvPr/>
        </p:nvSpPr>
        <p:spPr>
          <a:xfrm>
            <a:off x="4135746" y="1049132"/>
            <a:ext cx="1276397" cy="1265283"/>
          </a:xfrm>
          <a:prstGeom prst="wedgeEllipseCallout">
            <a:avLst>
              <a:gd name="adj1" fmla="val -99892"/>
              <a:gd name="adj2" fmla="val 155092"/>
            </a:avLst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7" name="Oval Callout 66"/>
          <p:cNvSpPr/>
          <p:nvPr/>
        </p:nvSpPr>
        <p:spPr>
          <a:xfrm>
            <a:off x="2489341" y="5412097"/>
            <a:ext cx="1276397" cy="1265283"/>
          </a:xfrm>
          <a:prstGeom prst="wedgeEllipseCallout">
            <a:avLst>
              <a:gd name="adj1" fmla="val -49047"/>
              <a:gd name="adj2" fmla="val -81347"/>
            </a:avLst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8" name="Oval 67"/>
          <p:cNvSpPr/>
          <p:nvPr/>
        </p:nvSpPr>
        <p:spPr>
          <a:xfrm>
            <a:off x="2009233" y="3628850"/>
            <a:ext cx="218668" cy="2123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/>
          <p:cNvSpPr/>
          <p:nvPr/>
        </p:nvSpPr>
        <p:spPr>
          <a:xfrm>
            <a:off x="2662260" y="3416514"/>
            <a:ext cx="218668" cy="2123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/>
          <p:cNvSpPr/>
          <p:nvPr/>
        </p:nvSpPr>
        <p:spPr>
          <a:xfrm>
            <a:off x="3315545" y="3628850"/>
            <a:ext cx="218668" cy="2123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/>
          <p:cNvSpPr/>
          <p:nvPr/>
        </p:nvSpPr>
        <p:spPr>
          <a:xfrm>
            <a:off x="3540120" y="4118473"/>
            <a:ext cx="218668" cy="2123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2" name="Picture 71" descr="N Cape  Fr Lefleur Muller"/>
          <p:cNvPicPr/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33981" r="36539" b="27843"/>
          <a:stretch/>
        </p:blipFill>
        <p:spPr bwMode="auto">
          <a:xfrm>
            <a:off x="2430183" y="1276344"/>
            <a:ext cx="1326828" cy="134956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3" name="Picture 72" descr="N Cape  Richtersveld  Eksteenfontein Edwina Driegaardt"/>
          <p:cNvPicPr/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5" t="10884" r="42561" b="43867"/>
          <a:stretch/>
        </p:blipFill>
        <p:spPr bwMode="auto">
          <a:xfrm>
            <a:off x="5448451" y="1947076"/>
            <a:ext cx="1271779" cy="142256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4" name="Picture 73" descr="Related image">
            <a:hlinkClick r:id="rId17"/>
          </p:cNvPr>
          <p:cNvPicPr/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2" t="2966" r="32932" b="11402"/>
          <a:stretch/>
        </p:blipFill>
        <p:spPr bwMode="auto">
          <a:xfrm>
            <a:off x="5013715" y="5186618"/>
            <a:ext cx="1442450" cy="1434925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585038"/>
            <a:ext cx="2457338" cy="210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840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story tell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12" y="691459"/>
            <a:ext cx="8482276" cy="55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57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70600" y="933509"/>
            <a:ext cx="1524000" cy="5174347"/>
          </a:xfrm>
          <a:prstGeom prst="rect">
            <a:avLst/>
          </a:prstGeom>
          <a:solidFill>
            <a:srgbClr val="002B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 2"/>
          <p:cNvSpPr/>
          <p:nvPr/>
        </p:nvSpPr>
        <p:spPr>
          <a:xfrm>
            <a:off x="88900" y="864443"/>
            <a:ext cx="75057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ZA" sz="2400" b="1" dirty="0" smtClean="0">
                <a:solidFill>
                  <a:schemeClr val="bg1"/>
                </a:solidFill>
              </a:rPr>
              <a:t>	not been </a:t>
            </a:r>
            <a:r>
              <a:rPr lang="en-ZA" sz="2400" b="1" dirty="0">
                <a:solidFill>
                  <a:schemeClr val="bg1"/>
                </a:solidFill>
              </a:rPr>
              <a:t>fully explored </a:t>
            </a:r>
            <a:r>
              <a:rPr lang="en-ZA" sz="2400" b="1" dirty="0" smtClean="0">
                <a:solidFill>
                  <a:srgbClr val="FF0000"/>
                </a:solidFill>
              </a:rPr>
              <a:t>academically</a:t>
            </a:r>
            <a:r>
              <a:rPr lang="en-ZA" sz="2400" b="1" dirty="0" smtClean="0">
                <a:solidFill>
                  <a:schemeClr val="bg1"/>
                </a:solidFill>
              </a:rPr>
              <a:t> </a:t>
            </a:r>
            <a:r>
              <a:rPr lang="en-ZA" sz="2400" b="1" dirty="0">
                <a:solidFill>
                  <a:schemeClr val="bg1"/>
                </a:solidFill>
              </a:rPr>
              <a:t>or in </a:t>
            </a:r>
            <a:r>
              <a:rPr lang="en-ZA" sz="2400" b="1" dirty="0" smtClean="0">
                <a:solidFill>
                  <a:schemeClr val="bg1"/>
                </a:solidFill>
              </a:rPr>
              <a:t>practice</a:t>
            </a:r>
            <a:endParaRPr lang="en-ZA" sz="2400" b="1" i="1" dirty="0" smtClean="0">
              <a:solidFill>
                <a:schemeClr val="bg1"/>
              </a:solidFill>
            </a:endParaRPr>
          </a:p>
          <a:p>
            <a:r>
              <a:rPr lang="en-ZA" sz="2400" b="1" dirty="0" smtClean="0">
                <a:solidFill>
                  <a:schemeClr val="bg1"/>
                </a:solidFill>
              </a:rPr>
              <a:t>	</a:t>
            </a:r>
            <a:endParaRPr lang="en-ZA" sz="2400" b="1" i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ZA" sz="2400" b="1" dirty="0" smtClean="0">
                <a:solidFill>
                  <a:schemeClr val="bg1"/>
                </a:solidFill>
              </a:rPr>
              <a:t>	consider a </a:t>
            </a:r>
            <a:r>
              <a:rPr lang="en-ZA" sz="2400" b="1" dirty="0">
                <a:solidFill>
                  <a:schemeClr val="bg1"/>
                </a:solidFill>
              </a:rPr>
              <a:t>“soft” skilling </a:t>
            </a:r>
            <a:r>
              <a:rPr lang="en-ZA" sz="2400" b="1" dirty="0" smtClean="0">
                <a:solidFill>
                  <a:srgbClr val="FF0000"/>
                </a:solidFill>
              </a:rPr>
              <a:t>competency programme</a:t>
            </a:r>
            <a:r>
              <a:rPr lang="en-ZA" sz="2400" b="1" dirty="0" smtClean="0">
                <a:solidFill>
                  <a:schemeClr val="bg1"/>
                </a:solidFill>
              </a:rPr>
              <a:t> for ISTs</a:t>
            </a:r>
          </a:p>
          <a:p>
            <a:pPr marL="342900" indent="-342900">
              <a:buFont typeface="Arial" pitchFamily="34" charset="0"/>
              <a:buChar char="•"/>
            </a:pPr>
            <a:endParaRPr lang="en-ZA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ZA" sz="2400" b="1" dirty="0" smtClean="0">
                <a:solidFill>
                  <a:schemeClr val="bg1"/>
                </a:solidFill>
              </a:rPr>
              <a:t>	develop </a:t>
            </a:r>
            <a:r>
              <a:rPr lang="en-ZA" sz="2400" b="1" dirty="0">
                <a:solidFill>
                  <a:schemeClr val="bg1"/>
                </a:solidFill>
              </a:rPr>
              <a:t>a </a:t>
            </a:r>
            <a:r>
              <a:rPr lang="en-ZA" sz="2400" b="1" dirty="0">
                <a:solidFill>
                  <a:srgbClr val="FF0000"/>
                </a:solidFill>
              </a:rPr>
              <a:t>strategy</a:t>
            </a:r>
            <a:r>
              <a:rPr lang="en-ZA" sz="2400" b="1" dirty="0">
                <a:solidFill>
                  <a:schemeClr val="bg1"/>
                </a:solidFill>
              </a:rPr>
              <a:t> for the inclusion of the IST within </a:t>
            </a:r>
            <a:r>
              <a:rPr lang="en-ZA" sz="2400" b="1" dirty="0" smtClean="0">
                <a:solidFill>
                  <a:schemeClr val="bg1"/>
                </a:solidFill>
              </a:rPr>
              <a:t>	the </a:t>
            </a:r>
            <a:r>
              <a:rPr lang="en-ZA" sz="2400" b="1" dirty="0">
                <a:solidFill>
                  <a:schemeClr val="bg1"/>
                </a:solidFill>
              </a:rPr>
              <a:t>tourist </a:t>
            </a:r>
            <a:r>
              <a:rPr lang="en-ZA" sz="2400" b="1" dirty="0" smtClean="0">
                <a:solidFill>
                  <a:schemeClr val="bg1"/>
                </a:solidFill>
              </a:rPr>
              <a:t>guiding </a:t>
            </a:r>
            <a:r>
              <a:rPr lang="en-ZA" sz="2400" b="1" dirty="0">
                <a:solidFill>
                  <a:schemeClr val="bg1"/>
                </a:solidFill>
              </a:rPr>
              <a:t>domain </a:t>
            </a:r>
            <a:r>
              <a:rPr lang="en-ZA" sz="2400" b="1" dirty="0" smtClean="0">
                <a:solidFill>
                  <a:schemeClr val="bg1"/>
                </a:solidFill>
              </a:rPr>
              <a:t>and a mechanism to 	monitor this within the established </a:t>
            </a:r>
            <a:r>
              <a:rPr lang="en-ZA" sz="2400" b="1" dirty="0">
                <a:solidFill>
                  <a:schemeClr val="bg1"/>
                </a:solidFill>
              </a:rPr>
              <a:t>three-tiered </a:t>
            </a:r>
            <a:r>
              <a:rPr lang="en-ZA" sz="2400" b="1" dirty="0" smtClean="0">
                <a:solidFill>
                  <a:schemeClr val="bg1"/>
                </a:solidFill>
              </a:rPr>
              <a:t>	hierarchy </a:t>
            </a:r>
            <a:r>
              <a:rPr lang="en-ZA" sz="2400" b="1" dirty="0">
                <a:solidFill>
                  <a:schemeClr val="bg1"/>
                </a:solidFill>
              </a:rPr>
              <a:t>of </a:t>
            </a:r>
            <a:r>
              <a:rPr lang="en-ZA" sz="2400" b="1" dirty="0" smtClean="0">
                <a:solidFill>
                  <a:schemeClr val="bg1"/>
                </a:solidFill>
              </a:rPr>
              <a:t>tourist </a:t>
            </a:r>
            <a:r>
              <a:rPr lang="en-ZA" sz="2400" b="1" dirty="0">
                <a:solidFill>
                  <a:schemeClr val="bg1"/>
                </a:solidFill>
              </a:rPr>
              <a:t>guides </a:t>
            </a:r>
          </a:p>
          <a:p>
            <a:pPr marL="342900" indent="-342900">
              <a:buFont typeface="Arial" pitchFamily="34" charset="0"/>
              <a:buChar char="•"/>
            </a:pPr>
            <a:endParaRPr lang="en-ZA" sz="2400" b="1" i="1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ZA" sz="2400" b="1" dirty="0" smtClean="0">
                <a:solidFill>
                  <a:schemeClr val="bg1"/>
                </a:solidFill>
              </a:rPr>
              <a:t>	develop a </a:t>
            </a:r>
            <a:r>
              <a:rPr lang="en-ZA" sz="2400" b="1" dirty="0" smtClean="0">
                <a:solidFill>
                  <a:srgbClr val="FF0000"/>
                </a:solidFill>
              </a:rPr>
              <a:t>procedure</a:t>
            </a:r>
            <a:r>
              <a:rPr lang="en-ZA" sz="2400" b="1" dirty="0" smtClean="0">
                <a:solidFill>
                  <a:schemeClr val="bg1"/>
                </a:solidFill>
              </a:rPr>
              <a:t> </a:t>
            </a:r>
            <a:r>
              <a:rPr lang="en-ZA" sz="2400" b="1" dirty="0">
                <a:solidFill>
                  <a:schemeClr val="bg1"/>
                </a:solidFill>
              </a:rPr>
              <a:t>to incorporate these </a:t>
            </a:r>
            <a:r>
              <a:rPr lang="en-ZA" sz="2400" b="1" dirty="0" smtClean="0">
                <a:solidFill>
                  <a:schemeClr val="bg1"/>
                </a:solidFill>
              </a:rPr>
              <a:t>community 	voices into the </a:t>
            </a:r>
            <a:r>
              <a:rPr lang="en-ZA" sz="2400" b="1" dirty="0">
                <a:solidFill>
                  <a:schemeClr val="bg1"/>
                </a:solidFill>
              </a:rPr>
              <a:t>tourist </a:t>
            </a:r>
            <a:r>
              <a:rPr lang="en-ZA" sz="2400" b="1" dirty="0" smtClean="0">
                <a:solidFill>
                  <a:schemeClr val="bg1"/>
                </a:solidFill>
              </a:rPr>
              <a:t>experience</a:t>
            </a:r>
          </a:p>
          <a:p>
            <a:endParaRPr lang="en-ZA" sz="2400" b="1" dirty="0" smtClean="0">
              <a:solidFill>
                <a:schemeClr val="bg1"/>
              </a:solidFill>
            </a:endParaRPr>
          </a:p>
          <a:p>
            <a:r>
              <a:rPr lang="en-ZA" sz="2400" b="1" dirty="0" smtClean="0">
                <a:solidFill>
                  <a:schemeClr val="bg1"/>
                </a:solidFill>
              </a:rPr>
              <a:t>	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99196" y="310634"/>
            <a:ext cx="13404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3200" b="1" dirty="0">
                <a:solidFill>
                  <a:schemeClr val="bg1"/>
                </a:solidFill>
              </a:rPr>
              <a:t>p. 205.</a:t>
            </a:r>
          </a:p>
        </p:txBody>
      </p:sp>
    </p:spTree>
    <p:extLst>
      <p:ext uri="{BB962C8B-B14F-4D97-AF65-F5344CB8AC3E}">
        <p14:creationId xmlns:p14="http://schemas.microsoft.com/office/powerpoint/2010/main" val="300407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46826" y="2529194"/>
            <a:ext cx="5205596" cy="18416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</a:rPr>
              <a:t>Professor Karen Harris</a:t>
            </a:r>
          </a:p>
          <a:p>
            <a:r>
              <a:rPr lang="en-US" sz="3200" b="1" dirty="0" err="1">
                <a:solidFill>
                  <a:srgbClr val="FF0000"/>
                </a:solidFill>
              </a:rPr>
              <a:t>Mr</a:t>
            </a:r>
            <a:r>
              <a:rPr lang="en-US" sz="3200" b="1" dirty="0">
                <a:solidFill>
                  <a:srgbClr val="FF0000"/>
                </a:solidFill>
              </a:rPr>
              <a:t> CR Botha</a:t>
            </a:r>
          </a:p>
          <a:p>
            <a:r>
              <a:rPr lang="en-US" sz="3200" b="1" dirty="0" err="1" smtClean="0">
                <a:solidFill>
                  <a:srgbClr val="FF0000"/>
                </a:solidFill>
              </a:rPr>
              <a:t>Ms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Tiffaney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Morolong</a:t>
            </a:r>
            <a:endParaRPr lang="en-US" sz="3200" b="1" dirty="0" smtClean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3200" y="292469"/>
            <a:ext cx="3568700" cy="863357"/>
          </a:xfrm>
        </p:spPr>
        <p:txBody>
          <a:bodyPr>
            <a:noAutofit/>
          </a:bodyPr>
          <a:lstStyle/>
          <a:p>
            <a:pPr algn="ctr"/>
            <a:r>
              <a:rPr lang="en-US" sz="4000" i="1" dirty="0" smtClean="0">
                <a:latin typeface="Arial Black" pitchFamily="34" charset="0"/>
              </a:rPr>
              <a:t>Thank you!</a:t>
            </a:r>
            <a:endParaRPr lang="en-US" sz="4000" i="1" dirty="0">
              <a:latin typeface="Arial Black" pitchFamily="34" charset="0"/>
            </a:endParaRPr>
          </a:p>
        </p:txBody>
      </p:sp>
      <p:pic>
        <p:nvPicPr>
          <p:cNvPr id="14338" name="Picture 2" descr="Image result for university of preto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564" y="4447093"/>
            <a:ext cx="2230555" cy="164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20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97840"/>
            <a:ext cx="56007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ZA" sz="2000" b="1" dirty="0" smtClean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en-ZA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SONA 2018: </a:t>
            </a:r>
            <a:r>
              <a:rPr lang="en-ZA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“tourism </a:t>
            </a:r>
            <a:r>
              <a:rPr lang="en-ZA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provides our country with incredible opportunities to, quite literally, </a:t>
            </a:r>
            <a:r>
              <a:rPr lang="en-ZA" sz="20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SHINE</a:t>
            </a:r>
            <a:r>
              <a:rPr lang="en-ZA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“…“there </a:t>
            </a:r>
            <a:r>
              <a:rPr lang="en-ZA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is </a:t>
            </a:r>
            <a:r>
              <a:rPr lang="en-ZA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 reason why it can’t double in size”</a:t>
            </a:r>
          </a:p>
          <a:p>
            <a:endParaRPr lang="en-ZA" sz="2000" b="1" dirty="0" smtClean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050" name="Picture 2" descr="Image result for cyril ramaphosa son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8" r="24342"/>
          <a:stretch/>
        </p:blipFill>
        <p:spPr bwMode="auto">
          <a:xfrm>
            <a:off x="5321301" y="-1"/>
            <a:ext cx="3822700" cy="359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45004"/>
            <a:ext cx="54230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ZA" sz="2700" dirty="0" smtClean="0">
                <a:solidFill>
                  <a:srgbClr val="FF0000"/>
                </a:solidFill>
                <a:latin typeface="Arial Black" pitchFamily="34" charset="0"/>
              </a:rPr>
              <a:t>President Cyril </a:t>
            </a:r>
            <a:r>
              <a:rPr lang="en-ZA" sz="2700" dirty="0" err="1">
                <a:solidFill>
                  <a:srgbClr val="FF0000"/>
                </a:solidFill>
                <a:latin typeface="Arial Black" pitchFamily="34" charset="0"/>
              </a:rPr>
              <a:t>Ramaphosa</a:t>
            </a:r>
            <a:r>
              <a:rPr lang="en-ZA" sz="2700" dirty="0">
                <a:solidFill>
                  <a:srgbClr val="FF0000"/>
                </a:solidFill>
                <a:latin typeface="Arial Black" pitchFamily="34" charset="0"/>
              </a:rPr>
              <a:t>:</a:t>
            </a:r>
          </a:p>
        </p:txBody>
      </p:sp>
      <p:sp>
        <p:nvSpPr>
          <p:cNvPr id="6" name="Oval 5"/>
          <p:cNvSpPr/>
          <p:nvPr/>
        </p:nvSpPr>
        <p:spPr>
          <a:xfrm>
            <a:off x="6457950" y="5400675"/>
            <a:ext cx="2514601" cy="1357222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57799" y="5545435"/>
            <a:ext cx="373243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ZA" sz="1600" dirty="0">
                <a:solidFill>
                  <a:schemeClr val="bg1"/>
                </a:solidFill>
                <a:latin typeface="Arial Black" pitchFamily="34" charset="0"/>
              </a:rPr>
              <a:t>State of the Nation Address</a:t>
            </a:r>
          </a:p>
          <a:p>
            <a:pPr algn="r"/>
            <a:r>
              <a:rPr lang="en-ZA" sz="1600" dirty="0">
                <a:solidFill>
                  <a:schemeClr val="bg1"/>
                </a:solidFill>
                <a:latin typeface="Arial Black" pitchFamily="34" charset="0"/>
              </a:rPr>
              <a:t>(February </a:t>
            </a:r>
            <a:r>
              <a:rPr lang="en-ZA" sz="1600" dirty="0" smtClean="0">
                <a:solidFill>
                  <a:schemeClr val="bg1"/>
                </a:solidFill>
                <a:latin typeface="Arial Black" pitchFamily="34" charset="0"/>
              </a:rPr>
              <a:t>2018 and 2019)</a:t>
            </a:r>
            <a:endParaRPr lang="en-ZA" sz="1600" dirty="0">
              <a:solidFill>
                <a:schemeClr val="bg1"/>
              </a:solidFill>
              <a:latin typeface="Arial Black" pitchFamily="34" charset="0"/>
            </a:endParaRPr>
          </a:p>
          <a:p>
            <a:endParaRPr lang="en-ZA" dirty="0"/>
          </a:p>
        </p:txBody>
      </p:sp>
      <p:sp>
        <p:nvSpPr>
          <p:cNvPr id="5" name="Rectangle 4"/>
          <p:cNvSpPr/>
          <p:nvPr/>
        </p:nvSpPr>
        <p:spPr>
          <a:xfrm>
            <a:off x="71799" y="297983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ZA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SONA 2019: </a:t>
            </a:r>
            <a:r>
              <a:rPr lang="en-ZA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“We </a:t>
            </a:r>
            <a:r>
              <a:rPr lang="en-ZA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are focusing our attention, our policies and our programmes on the key parts of the economy that are labour </a:t>
            </a:r>
            <a:r>
              <a:rPr lang="en-ZA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intensive. These include agriculture, </a:t>
            </a:r>
            <a:r>
              <a:rPr lang="en-ZA" sz="20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tourism </a:t>
            </a:r>
            <a:r>
              <a:rPr lang="en-ZA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and the ocean economy</a:t>
            </a:r>
            <a:endParaRPr lang="en-ZA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44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37556" y="554612"/>
            <a:ext cx="832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 smtClean="0">
                <a:solidFill>
                  <a:schemeClr val="bg1"/>
                </a:solidFill>
                <a:latin typeface="Arial Black" pitchFamily="34" charset="0"/>
              </a:rPr>
              <a:t>SINCE 1990 NATURE OF TOURISM CHANGED:</a:t>
            </a:r>
            <a:endParaRPr lang="en-ZA" sz="24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17" y="1964277"/>
            <a:ext cx="3070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400" b="1" dirty="0" smtClean="0">
                <a:solidFill>
                  <a:srgbClr val="FF0000"/>
                </a:solidFill>
              </a:rPr>
              <a:t>Elitist &amp; service-based </a:t>
            </a:r>
            <a:endParaRPr lang="en-ZA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32101" y="1964277"/>
            <a:ext cx="2675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400" b="1" dirty="0" smtClean="0">
                <a:solidFill>
                  <a:srgbClr val="FF0000"/>
                </a:solidFill>
              </a:rPr>
              <a:t>Experienced-based </a:t>
            </a:r>
            <a:endParaRPr lang="en-ZA" sz="2400" b="1" dirty="0">
              <a:solidFill>
                <a:srgbClr val="FF000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133822" y="1976977"/>
            <a:ext cx="2924077" cy="4846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TextBox 9"/>
          <p:cNvSpPr txBox="1"/>
          <p:nvPr/>
        </p:nvSpPr>
        <p:spPr>
          <a:xfrm>
            <a:off x="14047" y="3154739"/>
            <a:ext cx="3444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400" b="1" dirty="0" smtClean="0">
                <a:solidFill>
                  <a:srgbClr val="FFFF00"/>
                </a:solidFill>
              </a:rPr>
              <a:t>Conventional and general</a:t>
            </a:r>
            <a:endParaRPr lang="en-ZA" sz="24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53118" y="3154739"/>
            <a:ext cx="2497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400" b="1" dirty="0" smtClean="0"/>
              <a:t>Novel &amp; authentic</a:t>
            </a:r>
            <a:endParaRPr lang="en-ZA" sz="2400" b="1" dirty="0"/>
          </a:p>
        </p:txBody>
      </p:sp>
      <p:sp>
        <p:nvSpPr>
          <p:cNvPr id="12" name="Right Arrow 11"/>
          <p:cNvSpPr/>
          <p:nvPr/>
        </p:nvSpPr>
        <p:spPr>
          <a:xfrm>
            <a:off x="3443630" y="3154739"/>
            <a:ext cx="2628899" cy="484632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TextBox 12"/>
          <p:cNvSpPr txBox="1"/>
          <p:nvPr/>
        </p:nvSpPr>
        <p:spPr>
          <a:xfrm>
            <a:off x="113371" y="4193387"/>
            <a:ext cx="2401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Need for renewal</a:t>
            </a:r>
            <a:endParaRPr lang="en-ZA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39985" y="4321017"/>
            <a:ext cx="1843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400" b="1" dirty="0" smtClean="0">
                <a:solidFill>
                  <a:srgbClr val="0099FF"/>
                </a:solidFill>
              </a:rPr>
              <a:t>Indigenous </a:t>
            </a:r>
          </a:p>
          <a:p>
            <a:r>
              <a:rPr lang="en-ZA" sz="2400" b="1" dirty="0" smtClean="0">
                <a:solidFill>
                  <a:srgbClr val="0099FF"/>
                </a:solidFill>
              </a:rPr>
              <a:t>communities</a:t>
            </a:r>
            <a:endParaRPr lang="en-ZA" sz="2400" b="1" dirty="0">
              <a:solidFill>
                <a:srgbClr val="0099FF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2514862" y="4232519"/>
            <a:ext cx="3504593" cy="484632"/>
          </a:xfrm>
          <a:prstGeom prst="right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8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10" grpId="0"/>
      <p:bldP spid="11" grpId="0"/>
      <p:bldP spid="12" grpId="0" animBg="1"/>
      <p:bldP spid="13" grpId="0"/>
      <p:bldP spid="14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3626" y="221941"/>
            <a:ext cx="4975978" cy="473975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ZA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“STORY”</a:t>
            </a:r>
          </a:p>
          <a:p>
            <a:pPr algn="ctr"/>
            <a:r>
              <a:rPr lang="en-ZA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DESTINATION or PEOPLE</a:t>
            </a:r>
          </a:p>
          <a:p>
            <a:pPr algn="ctr"/>
            <a:endParaRPr lang="en-ZA" sz="8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Z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ZA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Z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ZA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Z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4329684" y="2254929"/>
            <a:ext cx="484632" cy="978408"/>
          </a:xfrm>
          <a:prstGeom prst="down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TextBox 3"/>
          <p:cNvSpPr txBox="1"/>
          <p:nvPr/>
        </p:nvSpPr>
        <p:spPr>
          <a:xfrm>
            <a:off x="334738" y="3191743"/>
            <a:ext cx="8398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VALUABLE  &amp; UNIQUE</a:t>
            </a:r>
            <a:endParaRPr lang="en-ZA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Z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EXPERIENCE</a:t>
            </a:r>
            <a:endParaRPr lang="en-ZA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9159" y="4572840"/>
            <a:ext cx="3297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200" b="1" dirty="0" smtClean="0">
                <a:solidFill>
                  <a:srgbClr val="0099CC"/>
                </a:solidFill>
                <a:latin typeface="MV Boli" pitchFamily="2" charset="0"/>
                <a:cs typeface="MV Boli" pitchFamily="2" charset="0"/>
              </a:rPr>
              <a:t>STORY-SCAPES</a:t>
            </a:r>
            <a:endParaRPr lang="en-ZA" sz="3200" b="1" dirty="0">
              <a:solidFill>
                <a:srgbClr val="0099CC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1597" y="5513025"/>
            <a:ext cx="5609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200" b="1" dirty="0" smtClean="0">
                <a:solidFill>
                  <a:srgbClr val="008000"/>
                </a:solidFill>
                <a:latin typeface="Arial Black" pitchFamily="34" charset="0"/>
              </a:rPr>
              <a:t>EXPERIENCE ECONOMY</a:t>
            </a:r>
            <a:endParaRPr lang="en-ZA" sz="3200" b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435922" y="3516397"/>
            <a:ext cx="1349406" cy="1118586"/>
          </a:xfrm>
          <a:prstGeom prst="wedgeEllipseCallout">
            <a:avLst>
              <a:gd name="adj1" fmla="val -67358"/>
              <a:gd name="adj2" fmla="val 59285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Oval Callout 7"/>
          <p:cNvSpPr/>
          <p:nvPr/>
        </p:nvSpPr>
        <p:spPr>
          <a:xfrm flipH="1">
            <a:off x="1401694" y="3516397"/>
            <a:ext cx="1323864" cy="1118586"/>
          </a:xfrm>
          <a:prstGeom prst="wedgeEllipseCallout">
            <a:avLst>
              <a:gd name="adj1" fmla="val -67358"/>
              <a:gd name="adj2" fmla="val 59285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2542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99124" y="198692"/>
            <a:ext cx="3521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4000" b="1" dirty="0" smtClean="0">
                <a:solidFill>
                  <a:schemeClr val="bg1"/>
                </a:solidFill>
              </a:rPr>
              <a:t>STORYTELLING </a:t>
            </a:r>
            <a:endParaRPr lang="en-ZA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022" y="1349982"/>
            <a:ext cx="6041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- People are by nature </a:t>
            </a:r>
            <a:r>
              <a:rPr lang="en-ZA" sz="3200" b="1" dirty="0" smtClean="0">
                <a:solidFill>
                  <a:srgbClr val="FF0000"/>
                </a:solidFill>
              </a:rPr>
              <a:t>story tellers</a:t>
            </a:r>
            <a:endParaRPr lang="en-ZA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022" y="2524220"/>
            <a:ext cx="54555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- Storytelling predates writing, </a:t>
            </a:r>
          </a:p>
          <a:p>
            <a:r>
              <a:rPr lang="en-ZA" sz="3200" b="1" dirty="0">
                <a:solidFill>
                  <a:schemeClr val="bg1"/>
                </a:solidFill>
              </a:rPr>
              <a:t> </a:t>
            </a:r>
            <a:r>
              <a:rPr lang="en-ZA" sz="3200" b="1" dirty="0" smtClean="0">
                <a:solidFill>
                  <a:schemeClr val="bg1"/>
                </a:solidFill>
              </a:rPr>
              <a:t>     </a:t>
            </a:r>
            <a:r>
              <a:rPr lang="en-ZA" sz="3200" b="1" dirty="0" smtClean="0">
                <a:solidFill>
                  <a:srgbClr val="FF0000"/>
                </a:solidFill>
              </a:rPr>
              <a:t>inherent</a:t>
            </a:r>
            <a:r>
              <a:rPr lang="en-ZA" sz="3200" b="1" dirty="0" smtClean="0">
                <a:solidFill>
                  <a:schemeClr val="bg1"/>
                </a:solidFill>
              </a:rPr>
              <a:t> to all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62146" y="4104457"/>
            <a:ext cx="62555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- Story </a:t>
            </a:r>
            <a:r>
              <a:rPr lang="en-ZA" sz="3200" b="1" dirty="0" smtClean="0">
                <a:solidFill>
                  <a:srgbClr val="FF0000"/>
                </a:solidFill>
              </a:rPr>
              <a:t>conduit</a:t>
            </a:r>
            <a:r>
              <a:rPr lang="en-ZA" sz="3200" b="1" dirty="0" smtClean="0">
                <a:solidFill>
                  <a:schemeClr val="bg1"/>
                </a:solidFill>
              </a:rPr>
              <a:t> between the tourist </a:t>
            </a:r>
          </a:p>
          <a:p>
            <a:r>
              <a:rPr lang="en-ZA" sz="3200" b="1" dirty="0" smtClean="0">
                <a:solidFill>
                  <a:schemeClr val="bg1"/>
                </a:solidFill>
              </a:rPr>
              <a:t>     and destination</a:t>
            </a:r>
            <a:endParaRPr lang="en-ZA" sz="32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C:\Users\User\Desktop\H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668" y="5011390"/>
            <a:ext cx="2968543" cy="1650884"/>
          </a:xfrm>
          <a:prstGeom prst="rect">
            <a:avLst/>
          </a:prstGeom>
          <a:noFill/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267383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0" y="101038"/>
            <a:ext cx="30732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ZA" sz="4000" b="1" dirty="0" smtClean="0">
                <a:solidFill>
                  <a:schemeClr val="bg1"/>
                </a:solidFill>
              </a:rPr>
              <a:t>INDIGENOUS </a:t>
            </a:r>
          </a:p>
          <a:p>
            <a:pPr algn="r"/>
            <a:r>
              <a:rPr lang="en-ZA" sz="4000" b="1" dirty="0" smtClean="0">
                <a:solidFill>
                  <a:schemeClr val="bg1"/>
                </a:solidFill>
              </a:rPr>
              <a:t>PEOPLE </a:t>
            </a:r>
            <a:endParaRPr lang="en-ZA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424477"/>
            <a:ext cx="6048066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ZA" sz="3200" b="1" dirty="0" smtClean="0">
                <a:solidFill>
                  <a:schemeClr val="bg1"/>
                </a:solidFill>
              </a:rPr>
              <a:t>part </a:t>
            </a:r>
            <a:r>
              <a:rPr lang="en-ZA" sz="3200" b="1" dirty="0">
                <a:solidFill>
                  <a:schemeClr val="bg1"/>
                </a:solidFill>
              </a:rPr>
              <a:t>of the </a:t>
            </a:r>
            <a:r>
              <a:rPr lang="en-ZA" sz="3200" b="1" dirty="0">
                <a:solidFill>
                  <a:srgbClr val="FF0000"/>
                </a:solidFill>
              </a:rPr>
              <a:t>fabric of the </a:t>
            </a:r>
            <a:r>
              <a:rPr lang="en-ZA" sz="3200" b="1" dirty="0" smtClean="0">
                <a:solidFill>
                  <a:srgbClr val="FF0000"/>
                </a:solidFill>
              </a:rPr>
              <a:t>site</a:t>
            </a:r>
          </a:p>
          <a:p>
            <a:pPr marL="285750" indent="-285750">
              <a:buFontTx/>
              <a:buChar char="-"/>
            </a:pPr>
            <a:endParaRPr lang="en-ZA" sz="32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ZA" sz="3200" b="1" dirty="0" smtClean="0">
                <a:solidFill>
                  <a:schemeClr val="bg1"/>
                </a:solidFill>
              </a:rPr>
              <a:t>interpret </a:t>
            </a:r>
            <a:r>
              <a:rPr lang="en-ZA" sz="3200" b="1" dirty="0">
                <a:solidFill>
                  <a:schemeClr val="bg1"/>
                </a:solidFill>
              </a:rPr>
              <a:t>the value </a:t>
            </a:r>
            <a:r>
              <a:rPr lang="en-ZA" sz="3200" b="1" dirty="0" smtClean="0">
                <a:solidFill>
                  <a:schemeClr val="bg1"/>
                </a:solidFill>
              </a:rPr>
              <a:t>within their</a:t>
            </a:r>
          </a:p>
          <a:p>
            <a:r>
              <a:rPr lang="en-ZA" sz="3200" b="1" dirty="0">
                <a:solidFill>
                  <a:schemeClr val="bg1"/>
                </a:solidFill>
              </a:rPr>
              <a:t>	</a:t>
            </a:r>
            <a:r>
              <a:rPr lang="en-ZA" sz="3200" b="1" dirty="0" smtClean="0">
                <a:solidFill>
                  <a:srgbClr val="FF0000"/>
                </a:solidFill>
              </a:rPr>
              <a:t>own cultural context</a:t>
            </a:r>
          </a:p>
          <a:p>
            <a:endParaRPr lang="en-ZA" sz="3200" b="1" dirty="0" smtClean="0">
              <a:solidFill>
                <a:schemeClr val="bg1"/>
              </a:solidFill>
            </a:endParaRPr>
          </a:p>
          <a:p>
            <a:r>
              <a:rPr lang="en-ZA" sz="3200" b="1" dirty="0" smtClean="0">
                <a:solidFill>
                  <a:schemeClr val="bg1"/>
                </a:solidFill>
              </a:rPr>
              <a:t>- adds </a:t>
            </a:r>
            <a:r>
              <a:rPr lang="en-ZA" sz="3200" b="1" dirty="0" smtClean="0">
                <a:solidFill>
                  <a:srgbClr val="FF0000"/>
                </a:solidFill>
              </a:rPr>
              <a:t>another dimension </a:t>
            </a:r>
            <a:r>
              <a:rPr lang="en-ZA" sz="3200" b="1" dirty="0" smtClean="0">
                <a:solidFill>
                  <a:schemeClr val="bg1"/>
                </a:solidFill>
              </a:rPr>
              <a:t>beyond</a:t>
            </a:r>
          </a:p>
          <a:p>
            <a:r>
              <a:rPr lang="en-ZA" sz="3200" b="1" dirty="0" smtClean="0">
                <a:solidFill>
                  <a:schemeClr val="bg1"/>
                </a:solidFill>
              </a:rPr>
              <a:t>     what is observed to experience </a:t>
            </a:r>
          </a:p>
          <a:p>
            <a:r>
              <a:rPr lang="en-ZA" sz="3200" b="1" dirty="0">
                <a:solidFill>
                  <a:schemeClr val="bg1"/>
                </a:solidFill>
              </a:rPr>
              <a:t> </a:t>
            </a:r>
            <a:r>
              <a:rPr lang="en-ZA" sz="3200" b="1" dirty="0" smtClean="0">
                <a:solidFill>
                  <a:schemeClr val="bg1"/>
                </a:solidFill>
              </a:rPr>
              <a:t>    what is heard and imagined</a:t>
            </a:r>
            <a:endParaRPr lang="en-Z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8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209e311-10e2-42ba-a66c-0984c872cd2d">N4FUYHAX2DSF-2092969366-59</_dlc_DocId>
    <_dlc_DocIdUrl xmlns="c209e311-10e2-42ba-a66c-0984c872cd2d">
      <Url>https://tkp.tourism.gov.za/ResearchRepo/_layouts/15/DocIdRedir.aspx?ID=N4FUYHAX2DSF-2092969366-59</Url>
      <Description>N4FUYHAX2DSF-2092969366-59</Description>
    </_dlc_DocIdUrl>
    <Related_x0020_1 xmlns="a58690a8-feff-4c4c-90ef-0207983e17a2">
      <Url>https://tkp.tourism.gov.za/ResearchRepo/Shared%20Documents/Indigenous%20story%20tellers.pdf?csf=1&amp;e=U5ZdtW</Url>
      <Description>https://tkp.tourism.gov.za/ResearchRepo/Shared%20Documents/Indigenous%20story%20tellers.pdf?csf=1&amp;e=U5ZdtW</Description>
    </Related_x0020_1>
    <Authors xmlns="c209e311-10e2-42ba-a66c-0984c872cd2d" xsi:nil="true"/>
    <Institution2 xmlns="a58690a8-feff-4c4c-90ef-0207983e17a2" xsi:nil="true"/>
    <SeminarDocType xmlns="a58690a8-feff-4c4c-90ef-0207983e17a2">Seminar Presentation</SeminarDocType>
    <Year xmlns="c209e311-10e2-42ba-a66c-0984c872cd2d">2019</Year>
    <Institution xmlns="c209e311-10e2-42ba-a66c-0984c872cd2d">University of Pretoria</Institution>
    <Related2 xmlns="a58690a8-feff-4c4c-90ef-0207983e17a2">
      <Url xsi:nil="true"/>
      <Description xsi:nil="true"/>
    </Related2>
    <RelatedType2 xmlns="ea5c4563-6859-4613-bb7d-01bad11ac3bb" xsi:nil="true"/>
    <RelatedType1 xmlns="ea5c4563-6859-4613-bb7d-01bad11ac3bb">Research Report</RelatedType1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Seminar Document" ma:contentTypeID="0x0101002FB3B7F63E47E640ADD96B9B438D7913003928CA5547492A41A587E79780AF418F" ma:contentTypeVersion="14" ma:contentTypeDescription="" ma:contentTypeScope="" ma:versionID="bd4043a51bc26d5750389d20a0711887">
  <xsd:schema xmlns:xsd="http://www.w3.org/2001/XMLSchema" xmlns:xs="http://www.w3.org/2001/XMLSchema" xmlns:p="http://schemas.microsoft.com/office/2006/metadata/properties" xmlns:ns2="c209e311-10e2-42ba-a66c-0984c872cd2d" xmlns:ns3="a58690a8-feff-4c4c-90ef-0207983e17a2" xmlns:ns4="ea5c4563-6859-4613-bb7d-01bad11ac3bb" targetNamespace="http://schemas.microsoft.com/office/2006/metadata/properties" ma:root="true" ma:fieldsID="6264f27b4f68c79f320398d0f9803b64" ns2:_="" ns3:_="" ns4:_="">
    <xsd:import namespace="c209e311-10e2-42ba-a66c-0984c872cd2d"/>
    <xsd:import namespace="a58690a8-feff-4c4c-90ef-0207983e17a2"/>
    <xsd:import namespace="ea5c4563-6859-4613-bb7d-01bad11ac3bb"/>
    <xsd:element name="properties">
      <xsd:complexType>
        <xsd:sequence>
          <xsd:element name="documentManagement">
            <xsd:complexType>
              <xsd:all>
                <xsd:element ref="ns2:Authors" minOccurs="0"/>
                <xsd:element ref="ns2:Year" minOccurs="0"/>
                <xsd:element ref="ns3:SeminarDocType" minOccurs="0"/>
                <xsd:element ref="ns2:Institution" minOccurs="0"/>
                <xsd:element ref="ns3:Institution2" minOccurs="0"/>
                <xsd:element ref="ns3:Related_x0020_1" minOccurs="0"/>
                <xsd:element ref="ns4:RelatedType1" minOccurs="0"/>
                <xsd:element ref="ns3:Related2" minOccurs="0"/>
                <xsd:element ref="ns4:RelatedType2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9e311-10e2-42ba-a66c-0984c872cd2d" elementFormDefault="qualified">
    <xsd:import namespace="http://schemas.microsoft.com/office/2006/documentManagement/types"/>
    <xsd:import namespace="http://schemas.microsoft.com/office/infopath/2007/PartnerControls"/>
    <xsd:element name="Authors" ma:index="2" nillable="true" ma:displayName="Authors" ma:description="One author per line." ma:internalName="Authors">
      <xsd:simpleType>
        <xsd:restriction base="dms:Note"/>
      </xsd:simpleType>
    </xsd:element>
    <xsd:element name="Year" ma:index="3" nillable="true" ma:displayName="Year" ma:internalName="Year">
      <xsd:simpleType>
        <xsd:restriction base="dms:Number">
          <xsd:maxInclusive value="2100"/>
          <xsd:minInclusive value="1900"/>
        </xsd:restriction>
      </xsd:simpleType>
    </xsd:element>
    <xsd:element name="Institution" ma:index="5" nillable="true" ma:displayName="Institution" ma:internalName="Institution">
      <xsd:simpleType>
        <xsd:restriction base="dms:Text">
          <xsd:maxLength value="255"/>
        </xsd:restriction>
      </xsd:simpleType>
    </xsd:element>
    <xsd:element name="_dlc_DocId" ma:index="17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9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8690a8-feff-4c4c-90ef-0207983e17a2" elementFormDefault="qualified">
    <xsd:import namespace="http://schemas.microsoft.com/office/2006/documentManagement/types"/>
    <xsd:import namespace="http://schemas.microsoft.com/office/infopath/2007/PartnerControls"/>
    <xsd:element name="SeminarDocType" ma:index="4" nillable="true" ma:displayName="Seminar Document Type" ma:internalName="SeminarDocType">
      <xsd:simpleType>
        <xsd:restriction base="dms:Choice">
          <xsd:enumeration value="Conference / Workshop Presentation"/>
          <xsd:enumeration value="Poster Exhibition"/>
          <xsd:enumeration value="Seminar Booklet"/>
          <xsd:enumeration value="Seminar Presentation"/>
        </xsd:restriction>
      </xsd:simpleType>
    </xsd:element>
    <xsd:element name="Institution2" ma:index="6" nillable="true" ma:displayName="Institution2" ma:internalName="Institution2">
      <xsd:simpleType>
        <xsd:restriction base="dms:Text">
          <xsd:maxLength value="255"/>
        </xsd:restriction>
      </xsd:simpleType>
    </xsd:element>
    <xsd:element name="Related_x0020_1" ma:index="7" nillable="true" ma:displayName="Related 1" ma:format="Hyperlink" ma:internalName="Related_x0020_1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Related2" ma:index="9" nillable="true" ma:displayName="Related 2" ma:format="Hyperlink" ma:internalName="Related2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5c4563-6859-4613-bb7d-01bad11ac3bb" elementFormDefault="qualified">
    <xsd:import namespace="http://schemas.microsoft.com/office/2006/documentManagement/types"/>
    <xsd:import namespace="http://schemas.microsoft.com/office/infopath/2007/PartnerControls"/>
    <xsd:element name="RelatedType1" ma:index="8" nillable="true" ma:displayName="Related Type 1" ma:format="Dropdown" ma:internalName="RelatedType1">
      <xsd:simpleType>
        <xsd:restriction base="dms:Choice">
          <xsd:enumeration value="Dissertation"/>
          <xsd:enumeration value="Journal Article"/>
          <xsd:enumeration value="Poster Exhibition"/>
          <xsd:enumeration value="Presentation"/>
          <xsd:enumeration value="Research Report"/>
          <xsd:enumeration value="Model / Framework"/>
          <xsd:enumeration value="Theses"/>
        </xsd:restriction>
      </xsd:simpleType>
    </xsd:element>
    <xsd:element name="RelatedType2" ma:index="10" nillable="true" ma:displayName="Related Type 2" ma:format="Dropdown" ma:internalName="RelatedType2">
      <xsd:simpleType>
        <xsd:restriction base="dms:Choice">
          <xsd:enumeration value="Dissertation"/>
          <xsd:enumeration value="Journal Article"/>
          <xsd:enumeration value="Poster Exhibition"/>
          <xsd:enumeration value="Presentation"/>
          <xsd:enumeration value="Research Report"/>
          <xsd:enumeration value="Model / Framework"/>
          <xsd:enumeration value="These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6C0148-4F6F-421B-881B-54357AF48EEC}"/>
</file>

<file path=customXml/itemProps2.xml><?xml version="1.0" encoding="utf-8"?>
<ds:datastoreItem xmlns:ds="http://schemas.openxmlformats.org/officeDocument/2006/customXml" ds:itemID="{DA2C0AD7-F034-4C64-8234-CAA87F86DA4B}"/>
</file>

<file path=customXml/itemProps3.xml><?xml version="1.0" encoding="utf-8"?>
<ds:datastoreItem xmlns:ds="http://schemas.openxmlformats.org/officeDocument/2006/customXml" ds:itemID="{985FA9A0-D6D8-436D-BA89-F3F917ABA735}"/>
</file>

<file path=customXml/itemProps4.xml><?xml version="1.0" encoding="utf-8"?>
<ds:datastoreItem xmlns:ds="http://schemas.openxmlformats.org/officeDocument/2006/customXml" ds:itemID="{E8E8071C-BDB7-42BA-BF28-358EF45206B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1138</Words>
  <Application>Microsoft Office PowerPoint</Application>
  <PresentationFormat>On-screen Show (4:3)</PresentationFormat>
  <Paragraphs>321</Paragraphs>
  <Slides>40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Arial Black</vt:lpstr>
      <vt:lpstr>Bodoni MT Black</vt:lpstr>
      <vt:lpstr>Calibri</vt:lpstr>
      <vt:lpstr>Jokerman</vt:lpstr>
      <vt:lpstr>MV Boli</vt:lpstr>
      <vt:lpstr>Narkisim</vt:lpstr>
      <vt:lpstr>Times New Roman</vt:lpstr>
      <vt:lpstr>Office Theme</vt:lpstr>
      <vt:lpstr>Document</vt:lpstr>
      <vt:lpstr>THE INDIGENOUS STORY TELLER (IST):  The Northern Cape  as a case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Indigenous Story Teller (IST): The Northern Cape as a Case Study</dc:title>
  <dc:creator>Alex</dc:creator>
  <cp:lastModifiedBy>Reviewer</cp:lastModifiedBy>
  <cp:revision>481</cp:revision>
  <cp:lastPrinted>2017-09-25T09:36:01Z</cp:lastPrinted>
  <dcterms:created xsi:type="dcterms:W3CDTF">2014-04-24T12:24:18Z</dcterms:created>
  <dcterms:modified xsi:type="dcterms:W3CDTF">2022-01-26T13:51:01Z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0x0101002FB3B7F63E47E640ADD96B9B438D7913003928CA5547492A41A587E79780AF418F</vt:lpwstr>
  </property>
  <property fmtid="{D5CDD505-2E9C-101B-9397-08002B2CF9AE}" pid="3" name="_dlc_DocIdItemGuid">
    <vt:lpwstr>27ee27e7-2e63-409d-93ee-115b4e314b67</vt:lpwstr>
  </property>
</Properties>
</file>